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5"/>
  </p:notesMasterIdLst>
  <p:sldIdLst>
    <p:sldId id="280" r:id="rId6"/>
    <p:sldId id="321" r:id="rId7"/>
    <p:sldId id="271" r:id="rId8"/>
    <p:sldId id="262" r:id="rId9"/>
    <p:sldId id="333" r:id="rId10"/>
    <p:sldId id="261" r:id="rId11"/>
    <p:sldId id="287" r:id="rId12"/>
    <p:sldId id="272" r:id="rId13"/>
    <p:sldId id="291" r:id="rId14"/>
    <p:sldId id="324" r:id="rId15"/>
    <p:sldId id="319" r:id="rId16"/>
    <p:sldId id="320" r:id="rId17"/>
    <p:sldId id="323" r:id="rId18"/>
    <p:sldId id="310" r:id="rId19"/>
    <p:sldId id="327" r:id="rId20"/>
    <p:sldId id="328" r:id="rId21"/>
    <p:sldId id="299" r:id="rId22"/>
    <p:sldId id="325" r:id="rId23"/>
    <p:sldId id="317" r:id="rId24"/>
    <p:sldId id="330" r:id="rId25"/>
    <p:sldId id="294" r:id="rId26"/>
    <p:sldId id="326" r:id="rId27"/>
    <p:sldId id="332" r:id="rId28"/>
    <p:sldId id="295" r:id="rId29"/>
    <p:sldId id="302" r:id="rId30"/>
    <p:sldId id="329" r:id="rId31"/>
    <p:sldId id="331" r:id="rId32"/>
    <p:sldId id="307" r:id="rId33"/>
    <p:sldId id="308" r:id="rId34"/>
    <p:sldId id="304" r:id="rId35"/>
    <p:sldId id="316" r:id="rId36"/>
    <p:sldId id="312" r:id="rId37"/>
    <p:sldId id="313" r:id="rId38"/>
    <p:sldId id="314" r:id="rId39"/>
    <p:sldId id="311" r:id="rId40"/>
    <p:sldId id="289" r:id="rId41"/>
    <p:sldId id="298" r:id="rId42"/>
    <p:sldId id="318" r:id="rId43"/>
    <p:sldId id="322"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8">
          <p15:clr>
            <a:srgbClr val="A4A3A4"/>
          </p15:clr>
        </p15:guide>
        <p15:guide id="2" pos="272" userDrawn="1">
          <p15:clr>
            <a:srgbClr val="A4A3A4"/>
          </p15:clr>
        </p15:guide>
        <p15:guide id="3" orient="horz" pos="940" userDrawn="1">
          <p15:clr>
            <a:srgbClr val="A4A3A4"/>
          </p15:clr>
        </p15:guide>
        <p15:guide id="4" orient="horz" pos="259" userDrawn="1">
          <p15:clr>
            <a:srgbClr val="A4A3A4"/>
          </p15:clr>
        </p15:guide>
        <p15:guide id="5" orient="horz" pos="7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Oliveira" initials="SO" lastIdx="1" clrIdx="0">
    <p:extLst>
      <p:ext uri="{19B8F6BF-5375-455C-9EA6-DF929625EA0E}">
        <p15:presenceInfo xmlns:p15="http://schemas.microsoft.com/office/powerpoint/2012/main" userId="S-1-5-21-2000478354-1343024091-752430643-3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5"/>
    <a:srgbClr val="FDDFD1"/>
    <a:srgbClr val="002944"/>
    <a:srgbClr val="E78E23"/>
    <a:srgbClr val="84B5D6"/>
    <a:srgbClr val="AC7725"/>
    <a:srgbClr val="FFE312"/>
    <a:srgbClr val="EBECF6"/>
    <a:srgbClr val="0029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5" autoAdjust="0"/>
    <p:restoredTop sz="94650"/>
  </p:normalViewPr>
  <p:slideViewPr>
    <p:cSldViewPr snapToGrid="0" snapToObjects="1">
      <p:cViewPr varScale="1">
        <p:scale>
          <a:sx n="129" d="100"/>
          <a:sy n="129" d="100"/>
        </p:scale>
        <p:origin x="183" y="63"/>
      </p:cViewPr>
      <p:guideLst>
        <p:guide orient="horz" pos="1158"/>
        <p:guide pos="272"/>
        <p:guide orient="horz" pos="940"/>
        <p:guide orient="horz" pos="259"/>
        <p:guide orient="horz" pos="71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5A0DE-C389-574F-93A7-DAD022830AFE}" type="datetimeFigureOut">
              <a:rPr lang="en-US" smtClean="0"/>
              <a:t>2/12/2021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4B67F-8ABD-5A4B-97AC-6D375DE5C694}" type="slidenum">
              <a:rPr lang="en-US" smtClean="0"/>
              <a:t>‹#›</a:t>
            </a:fld>
            <a:endParaRPr lang="en-US" dirty="0"/>
          </a:p>
        </p:txBody>
      </p:sp>
    </p:spTree>
    <p:extLst>
      <p:ext uri="{BB962C8B-B14F-4D97-AF65-F5344CB8AC3E}">
        <p14:creationId xmlns:p14="http://schemas.microsoft.com/office/powerpoint/2010/main" val="1884532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A4B67F-8ABD-5A4B-97AC-6D375DE5C694}" type="slidenum">
              <a:rPr lang="en-US" smtClean="0"/>
              <a:t>1</a:t>
            </a:fld>
            <a:endParaRPr lang="en-US" dirty="0"/>
          </a:p>
        </p:txBody>
      </p:sp>
    </p:spTree>
    <p:extLst>
      <p:ext uri="{BB962C8B-B14F-4D97-AF65-F5344CB8AC3E}">
        <p14:creationId xmlns:p14="http://schemas.microsoft.com/office/powerpoint/2010/main" val="387413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Include these slides  you would like your teachers to print their one student logins. </a:t>
            </a:r>
          </a:p>
        </p:txBody>
      </p:sp>
      <p:sp>
        <p:nvSpPr>
          <p:cNvPr id="4" name="Slide Number Placeholder 3"/>
          <p:cNvSpPr>
            <a:spLocks noGrp="1"/>
          </p:cNvSpPr>
          <p:nvPr>
            <p:ph type="sldNum" sz="quarter" idx="5"/>
          </p:nvPr>
        </p:nvSpPr>
        <p:spPr/>
        <p:txBody>
          <a:bodyPr/>
          <a:lstStyle/>
          <a:p>
            <a:fld id="{F9A4B67F-8ABD-5A4B-97AC-6D375DE5C694}" type="slidenum">
              <a:rPr lang="en-US" smtClean="0"/>
              <a:t>21</a:t>
            </a:fld>
            <a:endParaRPr lang="en-US" dirty="0"/>
          </a:p>
        </p:txBody>
      </p:sp>
    </p:spTree>
    <p:extLst>
      <p:ext uri="{BB962C8B-B14F-4D97-AF65-F5344CB8AC3E}">
        <p14:creationId xmlns:p14="http://schemas.microsoft.com/office/powerpoint/2010/main" val="10207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4" name="Slide Number Placeholder 3">
            <a:extLst>
              <a:ext uri="{FF2B5EF4-FFF2-40B4-BE49-F238E27FC236}">
                <a16:creationId xmlns:a16="http://schemas.microsoft.com/office/drawing/2014/main" id="{11FEEF36-D8F2-40F9-AE2C-4C5DA4817A5B}"/>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721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624E9CA1-9EA3-4227-86EC-40284886E62F}"/>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165662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C9C25A36-8B48-45B7-AFB5-1215D0ADBBDF}"/>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186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Slide Number Placeholder 3">
            <a:extLst>
              <a:ext uri="{FF2B5EF4-FFF2-40B4-BE49-F238E27FC236}">
                <a16:creationId xmlns:a16="http://schemas.microsoft.com/office/drawing/2014/main" id="{E3134B98-94BB-4258-A2BC-E20BBD507DEF}"/>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0018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a:extLst>
              <a:ext uri="{FF2B5EF4-FFF2-40B4-BE49-F238E27FC236}">
                <a16:creationId xmlns:a16="http://schemas.microsoft.com/office/drawing/2014/main" id="{DAD02C6B-91F4-4E18-98DC-A4746013A133}"/>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7902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0" i="0" cap="none"/>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Slide Number Placeholder 3">
            <a:extLst>
              <a:ext uri="{FF2B5EF4-FFF2-40B4-BE49-F238E27FC236}">
                <a16:creationId xmlns:a16="http://schemas.microsoft.com/office/drawing/2014/main" id="{6A81C38C-C08B-4AFD-B3E6-24C375BC3B0F}"/>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4291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6115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60782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183287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5A84159-65B5-479A-83E3-00F5D0A2CECB}"/>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49813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B694762E-FF5F-4713-8E72-2780DBE02AC5}"/>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6250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424D6232-9A78-42F0-AEB5-FD71C15F0081}"/>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6955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D915F67A-5061-42FE-99CD-2EA0FC041A53}"/>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113279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A3C6914E-B54C-4B77-87C8-4DB3338747ED}"/>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3842658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6088B597-F5DB-459E-A07E-FDE7C19349EC}"/>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182747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0" i="0" cap="none"/>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Slide Number Placeholder 3">
            <a:extLst>
              <a:ext uri="{FF2B5EF4-FFF2-40B4-BE49-F238E27FC236}">
                <a16:creationId xmlns:a16="http://schemas.microsoft.com/office/drawing/2014/main" id="{CF2A99DA-B00C-4AC8-BDE6-B1D38D8321A7}"/>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415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Slide Number Placeholder 3">
            <a:extLst>
              <a:ext uri="{FF2B5EF4-FFF2-40B4-BE49-F238E27FC236}">
                <a16:creationId xmlns:a16="http://schemas.microsoft.com/office/drawing/2014/main" id="{F3F3238D-8FE2-466E-B2D9-6BFAD30E4AAC}"/>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93605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13ED00A4-7EA2-4568-AF67-72D6872AF4F8}"/>
              </a:ext>
            </a:extLst>
          </p:cNvPr>
          <p:cNvSpPr>
            <a:spLocks noGrp="1"/>
          </p:cNvSpPr>
          <p:nvPr>
            <p:ph type="sldNum" sz="quarter" idx="10"/>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999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Slide Number Placeholder 3">
            <a:extLst>
              <a:ext uri="{FF2B5EF4-FFF2-40B4-BE49-F238E27FC236}">
                <a16:creationId xmlns:a16="http://schemas.microsoft.com/office/drawing/2014/main" id="{CD5F47DF-4916-4CCD-B4BC-59FC153033DC}"/>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5344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DA6F1BA-34A8-4921-BF1D-E270AFBA65E0}"/>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311440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1595ED7F-CD2D-4530-8BED-2AC4D2167DF3}"/>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244761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7D15345D-F546-4294-87F9-D2F9C72BE075}"/>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90123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3175"/>
            <a:ext cx="7874000" cy="369332"/>
          </a:xfrm>
          <a:prstGeom prst="rect">
            <a:avLst/>
          </a:prstGeom>
        </p:spPr>
        <p:txBody>
          <a:bodyPr vert="horz" lIns="0" tIns="0" rIns="0" bIns="0" rtlCol="0" anchor="t" anchorCtr="0">
            <a:sp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850425"/>
            <a:ext cx="7874001" cy="1428083"/>
          </a:xfrm>
          <a:prstGeom prst="rect">
            <a:avLst/>
          </a:prstGeom>
        </p:spPr>
        <p:txBody>
          <a:bodyPr vert="horz" lIns="0" tIns="0" rIns="0" bIns="0" rtlCol="0">
            <a:sp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0" name="Picture 9" descr="Logo&#10;&#10;Description automatically generated">
            <a:extLst>
              <a:ext uri="{FF2B5EF4-FFF2-40B4-BE49-F238E27FC236}">
                <a16:creationId xmlns:a16="http://schemas.microsoft.com/office/drawing/2014/main" id="{32438923-6898-43C9-A38C-5E8A7AB0AD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4551746"/>
            <a:ext cx="644487" cy="345767"/>
          </a:xfrm>
          <a:prstGeom prst="rect">
            <a:avLst/>
          </a:prstGeom>
        </p:spPr>
      </p:pic>
      <p:sp>
        <p:nvSpPr>
          <p:cNvPr id="5" name="Slide Number Placeholder 3">
            <a:extLst>
              <a:ext uri="{FF2B5EF4-FFF2-40B4-BE49-F238E27FC236}">
                <a16:creationId xmlns:a16="http://schemas.microsoft.com/office/drawing/2014/main" id="{A9A6B911-B2DA-465E-BFC8-B27D5D03D915}"/>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595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400" kern="1200">
          <a:solidFill>
            <a:schemeClr val="tx2"/>
          </a:solidFill>
          <a:latin typeface="+mj-lt"/>
          <a:ea typeface="+mj-ea"/>
          <a:cs typeface="Constantia"/>
        </a:defRPr>
      </a:lvl1pPr>
    </p:titleStyle>
    <p:bodyStyle>
      <a:lvl1pPr marL="266700" indent="-266700" algn="l" defTabSz="457200" rtl="0" eaLnBrk="1" latinLnBrk="0" hangingPunct="1">
        <a:spcBef>
          <a:spcPct val="20000"/>
        </a:spcBef>
        <a:buFont typeface="Arial"/>
        <a:buChar char="•"/>
        <a:defRPr sz="1600" kern="1200">
          <a:solidFill>
            <a:schemeClr val="tx1"/>
          </a:solidFill>
          <a:latin typeface="+mn-lt"/>
          <a:ea typeface="+mn-ea"/>
          <a:cs typeface="Corbel"/>
        </a:defRPr>
      </a:lvl1pPr>
      <a:lvl2pPr marL="538163" indent="-271463" algn="l" defTabSz="457200" rtl="0" eaLnBrk="1" latinLnBrk="0" hangingPunct="1">
        <a:spcBef>
          <a:spcPct val="20000"/>
        </a:spcBef>
        <a:buFont typeface="Arial"/>
        <a:buChar char="•"/>
        <a:defRPr sz="1600" kern="1200">
          <a:solidFill>
            <a:schemeClr val="tx1"/>
          </a:solidFill>
          <a:latin typeface="+mn-lt"/>
          <a:ea typeface="+mn-ea"/>
          <a:cs typeface="Corbel"/>
        </a:defRPr>
      </a:lvl2pPr>
      <a:lvl3pPr marL="792163" indent="-246063" algn="l" defTabSz="457200" rtl="0" eaLnBrk="1" latinLnBrk="0" hangingPunct="1">
        <a:spcBef>
          <a:spcPct val="20000"/>
        </a:spcBef>
        <a:buFont typeface="Arial"/>
        <a:buChar char="•"/>
        <a:defRPr sz="1600" kern="1200">
          <a:solidFill>
            <a:schemeClr val="tx1"/>
          </a:solidFill>
          <a:latin typeface="+mn-lt"/>
          <a:ea typeface="+mn-ea"/>
          <a:cs typeface="Corbel"/>
        </a:defRPr>
      </a:lvl3pPr>
      <a:lvl4pPr marL="1011238" indent="-228600" algn="l" defTabSz="457200" rtl="0" eaLnBrk="1" latinLnBrk="0" hangingPunct="1">
        <a:spcBef>
          <a:spcPct val="20000"/>
        </a:spcBef>
        <a:buFont typeface="Arial"/>
        <a:buChar char="•"/>
        <a:defRPr sz="1600" kern="1200">
          <a:solidFill>
            <a:schemeClr val="tx1"/>
          </a:solidFill>
          <a:latin typeface="+mn-lt"/>
          <a:ea typeface="+mn-ea"/>
          <a:cs typeface="Corbel"/>
        </a:defRPr>
      </a:lvl4pPr>
      <a:lvl5pPr marL="1227138" indent="-215900" algn="l" defTabSz="457200" rtl="0" eaLnBrk="1" latinLnBrk="0" hangingPunct="1">
        <a:spcBef>
          <a:spcPct val="20000"/>
        </a:spcBef>
        <a:buFont typeface="Arial"/>
        <a:buChar char="•"/>
        <a:defRPr sz="1600" kern="1200">
          <a:solidFill>
            <a:schemeClr val="tx1"/>
          </a:solidFill>
          <a:latin typeface="+mn-lt"/>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3175"/>
            <a:ext cx="7874000" cy="369332"/>
          </a:xfrm>
          <a:prstGeom prst="rect">
            <a:avLst/>
          </a:prstGeom>
        </p:spPr>
        <p:txBody>
          <a:bodyPr vert="horz" lIns="0" tIns="0" rIns="0" bIns="0" rtlCol="0" anchor="t" anchorCtr="0">
            <a:sp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850425"/>
            <a:ext cx="7874001" cy="1428083"/>
          </a:xfrm>
          <a:prstGeom prst="rect">
            <a:avLst/>
          </a:prstGeom>
        </p:spPr>
        <p:txBody>
          <a:bodyPr vert="horz" lIns="0" tIns="0" rIns="0" bIns="0" rtlCol="0">
            <a:sp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62A89C05-A18F-4B91-8A50-E51AC7126F7D}"/>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9847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400" kern="1200">
          <a:solidFill>
            <a:schemeClr val="tx2"/>
          </a:solidFill>
          <a:latin typeface="+mj-lt"/>
          <a:ea typeface="+mj-ea"/>
          <a:cs typeface="Constantia"/>
        </a:defRPr>
      </a:lvl1pPr>
    </p:titleStyle>
    <p:bodyStyle>
      <a:lvl1pPr marL="266700" indent="-266700" algn="l" defTabSz="457200" rtl="0" eaLnBrk="1" latinLnBrk="0" hangingPunct="1">
        <a:spcBef>
          <a:spcPct val="20000"/>
        </a:spcBef>
        <a:buFont typeface="Arial"/>
        <a:buChar char="•"/>
        <a:defRPr sz="1600" kern="1200">
          <a:solidFill>
            <a:schemeClr val="tx1"/>
          </a:solidFill>
          <a:latin typeface="+mn-lt"/>
          <a:ea typeface="+mn-ea"/>
          <a:cs typeface="Corbel"/>
        </a:defRPr>
      </a:lvl1pPr>
      <a:lvl2pPr marL="538163" indent="-271463" algn="l" defTabSz="457200" rtl="0" eaLnBrk="1" latinLnBrk="0" hangingPunct="1">
        <a:spcBef>
          <a:spcPct val="20000"/>
        </a:spcBef>
        <a:buFont typeface="Arial"/>
        <a:buChar char="•"/>
        <a:defRPr sz="1600" kern="1200">
          <a:solidFill>
            <a:schemeClr val="tx1"/>
          </a:solidFill>
          <a:latin typeface="+mn-lt"/>
          <a:ea typeface="+mn-ea"/>
          <a:cs typeface="Corbel"/>
        </a:defRPr>
      </a:lvl2pPr>
      <a:lvl3pPr marL="792163" indent="-246063" algn="l" defTabSz="457200" rtl="0" eaLnBrk="1" latinLnBrk="0" hangingPunct="1">
        <a:spcBef>
          <a:spcPct val="20000"/>
        </a:spcBef>
        <a:buFont typeface="Arial"/>
        <a:buChar char="•"/>
        <a:defRPr sz="1600" kern="1200">
          <a:solidFill>
            <a:schemeClr val="tx1"/>
          </a:solidFill>
          <a:latin typeface="+mn-lt"/>
          <a:ea typeface="+mn-ea"/>
          <a:cs typeface="Corbel"/>
        </a:defRPr>
      </a:lvl3pPr>
      <a:lvl4pPr marL="1011238" indent="-228600" algn="l" defTabSz="457200" rtl="0" eaLnBrk="1" latinLnBrk="0" hangingPunct="1">
        <a:spcBef>
          <a:spcPct val="20000"/>
        </a:spcBef>
        <a:buFont typeface="Arial"/>
        <a:buChar char="•"/>
        <a:defRPr sz="1600" kern="1200">
          <a:solidFill>
            <a:schemeClr val="tx1"/>
          </a:solidFill>
          <a:latin typeface="+mn-lt"/>
          <a:ea typeface="+mn-ea"/>
          <a:cs typeface="Corbel"/>
        </a:defRPr>
      </a:lvl4pPr>
      <a:lvl5pPr marL="1227138" indent="-215900" algn="l" defTabSz="457200" rtl="0" eaLnBrk="1" latinLnBrk="0" hangingPunct="1">
        <a:spcBef>
          <a:spcPct val="20000"/>
        </a:spcBef>
        <a:buFont typeface="Arial"/>
        <a:buChar char="•"/>
        <a:defRPr sz="1600" kern="1200">
          <a:solidFill>
            <a:schemeClr val="tx1"/>
          </a:solidFill>
          <a:latin typeface="+mn-lt"/>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icasassessments.com/support-technical-requiremen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63CEBD-1487-4659-95A1-D30C3633493B}"/>
              </a:ext>
            </a:extLst>
          </p:cNvPr>
          <p:cNvSpPr/>
          <p:nvPr/>
        </p:nvSpPr>
        <p:spPr>
          <a:xfrm>
            <a:off x="0" y="0"/>
            <a:ext cx="9144000" cy="5143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Content Placeholder 5" descr="Graphical user interface, application&#10;&#10;Description automatically generated">
            <a:extLst>
              <a:ext uri="{FF2B5EF4-FFF2-40B4-BE49-F238E27FC236}">
                <a16:creationId xmlns:a16="http://schemas.microsoft.com/office/drawing/2014/main" id="{3F35FF84-7A00-44A1-972C-3AB9C93A0764}"/>
              </a:ext>
            </a:extLst>
          </p:cNvPr>
          <p:cNvPicPr>
            <a:picLocks noGrp="1" noChangeAspect="1"/>
          </p:cNvPicPr>
          <p:nvPr>
            <p:ph idx="1"/>
          </p:nvPr>
        </p:nvPicPr>
        <p:blipFill>
          <a:blip r:embed="rId3"/>
          <a:stretch>
            <a:fillRect/>
          </a:stretch>
        </p:blipFill>
        <p:spPr>
          <a:xfrm>
            <a:off x="6346008" y="2946640"/>
            <a:ext cx="2549071" cy="1784350"/>
          </a:xfrm>
        </p:spPr>
      </p:pic>
      <p:sp>
        <p:nvSpPr>
          <p:cNvPr id="9" name="Title 1">
            <a:extLst>
              <a:ext uri="{FF2B5EF4-FFF2-40B4-BE49-F238E27FC236}">
                <a16:creationId xmlns:a16="http://schemas.microsoft.com/office/drawing/2014/main" id="{BA98B14D-EF27-4B01-9336-B96EA2BFE673}"/>
              </a:ext>
            </a:extLst>
          </p:cNvPr>
          <p:cNvSpPr txBox="1">
            <a:spLocks/>
          </p:cNvSpPr>
          <p:nvPr/>
        </p:nvSpPr>
        <p:spPr>
          <a:xfrm>
            <a:off x="420582" y="1136743"/>
            <a:ext cx="4882938" cy="1380772"/>
          </a:xfrm>
          <a:prstGeom prst="rect">
            <a:avLst/>
          </a:prstGeom>
        </p:spPr>
        <p:txBody>
          <a:bodyPr vert="horz" lIns="0" tIns="0" rIns="0" bIns="0" rtlCol="0" anchor="t" anchorCtr="0">
            <a:noAutofit/>
          </a:bodyPr>
          <a:lstStyle>
            <a:lvl1pPr algn="l" defTabSz="457200" rtl="0" eaLnBrk="1" latinLnBrk="0" hangingPunct="1">
              <a:spcBef>
                <a:spcPct val="0"/>
              </a:spcBef>
              <a:buNone/>
              <a:defRPr sz="3600" kern="1200">
                <a:solidFill>
                  <a:srgbClr val="F15A25"/>
                </a:solidFill>
                <a:latin typeface="Constantia"/>
                <a:ea typeface="+mj-ea"/>
                <a:cs typeface="Constantia"/>
              </a:defRPr>
            </a:lvl1pPr>
          </a:lstStyle>
          <a:p>
            <a:pPr>
              <a:lnSpc>
                <a:spcPct val="90000"/>
              </a:lnSpc>
            </a:pPr>
            <a:r>
              <a:rPr lang="en-US" dirty="0">
                <a:solidFill>
                  <a:schemeClr val="bg1"/>
                </a:solidFill>
                <a:latin typeface="+mj-lt"/>
              </a:rPr>
              <a:t>School Staff </a:t>
            </a:r>
          </a:p>
          <a:p>
            <a:pPr>
              <a:lnSpc>
                <a:spcPct val="90000"/>
              </a:lnSpc>
            </a:pPr>
            <a:r>
              <a:rPr lang="en-US" dirty="0">
                <a:solidFill>
                  <a:schemeClr val="bg1"/>
                </a:solidFill>
                <a:latin typeface="+mj-lt"/>
              </a:rPr>
              <a:t>Training Presentation</a:t>
            </a:r>
            <a:br>
              <a:rPr lang="en-US" dirty="0">
                <a:solidFill>
                  <a:schemeClr val="bg1"/>
                </a:solidFill>
                <a:latin typeface="+mj-lt"/>
              </a:rPr>
            </a:br>
            <a:r>
              <a:rPr lang="en-US" dirty="0">
                <a:solidFill>
                  <a:schemeClr val="bg1"/>
                </a:solidFill>
                <a:latin typeface="+mj-lt"/>
              </a:rPr>
              <a:t>2021</a:t>
            </a:r>
            <a:br>
              <a:rPr lang="en-US" dirty="0">
                <a:solidFill>
                  <a:schemeClr val="bg1"/>
                </a:solidFill>
                <a:latin typeface="+mj-lt"/>
              </a:rPr>
            </a:br>
            <a:endParaRPr lang="en-US" dirty="0">
              <a:solidFill>
                <a:schemeClr val="bg1"/>
              </a:solidFill>
              <a:latin typeface="+mj-lt"/>
            </a:endParaRPr>
          </a:p>
        </p:txBody>
      </p:sp>
      <p:pic>
        <p:nvPicPr>
          <p:cNvPr id="19" name="Picture 18" descr="Shape&#10;&#10;Description automatically generated with medium confidence">
            <a:extLst>
              <a:ext uri="{FF2B5EF4-FFF2-40B4-BE49-F238E27FC236}">
                <a16:creationId xmlns:a16="http://schemas.microsoft.com/office/drawing/2014/main" id="{05207CB6-ED98-4FA3-90D1-6B4482034945}"/>
              </a:ext>
            </a:extLst>
          </p:cNvPr>
          <p:cNvPicPr>
            <a:picLocks noChangeAspect="1"/>
          </p:cNvPicPr>
          <p:nvPr/>
        </p:nvPicPr>
        <p:blipFill>
          <a:blip r:embed="rId4"/>
          <a:stretch>
            <a:fillRect/>
          </a:stretch>
        </p:blipFill>
        <p:spPr>
          <a:xfrm>
            <a:off x="384654" y="332454"/>
            <a:ext cx="3799732" cy="534042"/>
          </a:xfrm>
          <a:prstGeom prst="rect">
            <a:avLst/>
          </a:prstGeom>
        </p:spPr>
      </p:pic>
    </p:spTree>
    <p:extLst>
      <p:ext uri="{BB962C8B-B14F-4D97-AF65-F5344CB8AC3E}">
        <p14:creationId xmlns:p14="http://schemas.microsoft.com/office/powerpoint/2010/main" val="242280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C35CC6F-3A77-412C-80CF-105C3BA31E55}"/>
              </a:ext>
            </a:extLst>
          </p:cNvPr>
          <p:cNvPicPr>
            <a:picLocks noChangeAspect="1"/>
          </p:cNvPicPr>
          <p:nvPr/>
        </p:nvPicPr>
        <p:blipFill>
          <a:blip r:embed="rId2"/>
          <a:stretch>
            <a:fillRect/>
          </a:stretch>
        </p:blipFill>
        <p:spPr>
          <a:xfrm>
            <a:off x="1912546" y="1151670"/>
            <a:ext cx="5595185" cy="2716567"/>
          </a:xfrm>
          <a:prstGeom prst="rect">
            <a:avLst/>
          </a:prstGeom>
        </p:spPr>
      </p:pic>
      <p:sp>
        <p:nvSpPr>
          <p:cNvPr id="2" name="Title 1">
            <a:extLst>
              <a:ext uri="{FF2B5EF4-FFF2-40B4-BE49-F238E27FC236}">
                <a16:creationId xmlns:a16="http://schemas.microsoft.com/office/drawing/2014/main" id="{10E53C01-81A6-4AD7-827C-5D3661952EE1}"/>
              </a:ext>
            </a:extLst>
          </p:cNvPr>
          <p:cNvSpPr>
            <a:spLocks noGrp="1"/>
          </p:cNvSpPr>
          <p:nvPr>
            <p:ph type="title"/>
          </p:nvPr>
        </p:nvSpPr>
        <p:spPr>
          <a:xfrm>
            <a:off x="431800" y="415464"/>
            <a:ext cx="8378189" cy="553998"/>
          </a:xfrm>
        </p:spPr>
        <p:txBody>
          <a:bodyPr/>
          <a:lstStyle/>
          <a:p>
            <a:r>
              <a:rPr lang="en-AU" dirty="0"/>
              <a:t>Teacher dashboard</a:t>
            </a:r>
          </a:p>
        </p:txBody>
      </p:sp>
      <p:sp>
        <p:nvSpPr>
          <p:cNvPr id="7" name="Rectangle 6">
            <a:extLst>
              <a:ext uri="{FF2B5EF4-FFF2-40B4-BE49-F238E27FC236}">
                <a16:creationId xmlns:a16="http://schemas.microsoft.com/office/drawing/2014/main" id="{2FBBF1DC-364F-4387-81B6-E8C1767F9338}"/>
              </a:ext>
            </a:extLst>
          </p:cNvPr>
          <p:cNvSpPr/>
          <p:nvPr/>
        </p:nvSpPr>
        <p:spPr>
          <a:xfrm>
            <a:off x="6642369" y="915238"/>
            <a:ext cx="445770" cy="971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C10CE1BE-FB7C-42CF-9BFB-4AAC686B4468}"/>
              </a:ext>
            </a:extLst>
          </p:cNvPr>
          <p:cNvSpPr txBox="1"/>
          <p:nvPr/>
        </p:nvSpPr>
        <p:spPr>
          <a:xfrm>
            <a:off x="7476088" y="1224107"/>
            <a:ext cx="1296817" cy="461665"/>
          </a:xfrm>
          <a:prstGeom prst="rect">
            <a:avLst/>
          </a:prstGeom>
          <a:noFill/>
        </p:spPr>
        <p:txBody>
          <a:bodyPr wrap="square" rtlCol="0">
            <a:spAutoFit/>
          </a:bodyPr>
          <a:lstStyle/>
          <a:p>
            <a:r>
              <a:rPr lang="en-AU" sz="1200" dirty="0"/>
              <a:t>Teacher account details</a:t>
            </a:r>
          </a:p>
        </p:txBody>
      </p:sp>
      <p:sp>
        <p:nvSpPr>
          <p:cNvPr id="9" name="TextBox 8">
            <a:extLst>
              <a:ext uri="{FF2B5EF4-FFF2-40B4-BE49-F238E27FC236}">
                <a16:creationId xmlns:a16="http://schemas.microsoft.com/office/drawing/2014/main" id="{664FD86E-BC99-43DE-AA5D-170DA9D98FF2}"/>
              </a:ext>
            </a:extLst>
          </p:cNvPr>
          <p:cNvSpPr txBox="1"/>
          <p:nvPr/>
        </p:nvSpPr>
        <p:spPr>
          <a:xfrm>
            <a:off x="432966" y="3739474"/>
            <a:ext cx="1297641" cy="276999"/>
          </a:xfrm>
          <a:prstGeom prst="rect">
            <a:avLst/>
          </a:prstGeom>
          <a:noFill/>
        </p:spPr>
        <p:txBody>
          <a:bodyPr wrap="square" rtlCol="0">
            <a:spAutoFit/>
          </a:bodyPr>
          <a:lstStyle/>
          <a:p>
            <a:r>
              <a:rPr lang="en-AU" sz="1200" dirty="0"/>
              <a:t>Notifications</a:t>
            </a:r>
          </a:p>
        </p:txBody>
      </p:sp>
      <p:sp>
        <p:nvSpPr>
          <p:cNvPr id="10" name="TextBox 9">
            <a:extLst>
              <a:ext uri="{FF2B5EF4-FFF2-40B4-BE49-F238E27FC236}">
                <a16:creationId xmlns:a16="http://schemas.microsoft.com/office/drawing/2014/main" id="{0088CBCE-4952-41C4-86B7-5FEEAC4AEC6A}"/>
              </a:ext>
            </a:extLst>
          </p:cNvPr>
          <p:cNvSpPr txBox="1"/>
          <p:nvPr/>
        </p:nvSpPr>
        <p:spPr>
          <a:xfrm>
            <a:off x="331704" y="1197448"/>
            <a:ext cx="978313" cy="461665"/>
          </a:xfrm>
          <a:prstGeom prst="rect">
            <a:avLst/>
          </a:prstGeom>
          <a:noFill/>
        </p:spPr>
        <p:txBody>
          <a:bodyPr wrap="square" rtlCol="0">
            <a:spAutoFit/>
          </a:bodyPr>
          <a:lstStyle/>
          <a:p>
            <a:r>
              <a:rPr lang="en-AU" sz="1200" dirty="0"/>
              <a:t>Navigation </a:t>
            </a:r>
          </a:p>
          <a:p>
            <a:r>
              <a:rPr lang="en-AU" sz="1200" dirty="0"/>
              <a:t>toolbar</a:t>
            </a:r>
          </a:p>
        </p:txBody>
      </p:sp>
      <p:sp>
        <p:nvSpPr>
          <p:cNvPr id="11" name="TextBox 10">
            <a:extLst>
              <a:ext uri="{FF2B5EF4-FFF2-40B4-BE49-F238E27FC236}">
                <a16:creationId xmlns:a16="http://schemas.microsoft.com/office/drawing/2014/main" id="{D98281EE-749A-46A5-9022-697AF844198F}"/>
              </a:ext>
            </a:extLst>
          </p:cNvPr>
          <p:cNvSpPr txBox="1"/>
          <p:nvPr/>
        </p:nvSpPr>
        <p:spPr>
          <a:xfrm>
            <a:off x="3757764" y="4173478"/>
            <a:ext cx="2225140" cy="276999"/>
          </a:xfrm>
          <a:prstGeom prst="rect">
            <a:avLst/>
          </a:prstGeom>
          <a:noFill/>
        </p:spPr>
        <p:txBody>
          <a:bodyPr wrap="square" rtlCol="0">
            <a:spAutoFit/>
          </a:bodyPr>
          <a:lstStyle/>
          <a:p>
            <a:r>
              <a:rPr lang="en-AU" sz="1200" dirty="0"/>
              <a:t>Quick links on the dashboard</a:t>
            </a:r>
          </a:p>
        </p:txBody>
      </p:sp>
      <p:cxnSp>
        <p:nvCxnSpPr>
          <p:cNvPr id="17" name="Straight Arrow Connector 16">
            <a:extLst>
              <a:ext uri="{FF2B5EF4-FFF2-40B4-BE49-F238E27FC236}">
                <a16:creationId xmlns:a16="http://schemas.microsoft.com/office/drawing/2014/main" id="{81980745-72E3-4F07-8754-EE87EEA37C27}"/>
              </a:ext>
            </a:extLst>
          </p:cNvPr>
          <p:cNvCxnSpPr>
            <a:cxnSpLocks/>
          </p:cNvCxnSpPr>
          <p:nvPr/>
        </p:nvCxnSpPr>
        <p:spPr>
          <a:xfrm flipH="1">
            <a:off x="7499659" y="1192302"/>
            <a:ext cx="11362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EE444B9-DB18-431B-8238-680609A17090}"/>
              </a:ext>
            </a:extLst>
          </p:cNvPr>
          <p:cNvCxnSpPr>
            <a:cxnSpLocks/>
          </p:cNvCxnSpPr>
          <p:nvPr/>
        </p:nvCxnSpPr>
        <p:spPr>
          <a:xfrm>
            <a:off x="432966" y="1198119"/>
            <a:ext cx="7447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805DA46-D8A8-4C9A-BDAA-539F591D8BED}"/>
              </a:ext>
            </a:extLst>
          </p:cNvPr>
          <p:cNvCxnSpPr>
            <a:cxnSpLocks/>
          </p:cNvCxnSpPr>
          <p:nvPr/>
        </p:nvCxnSpPr>
        <p:spPr>
          <a:xfrm>
            <a:off x="523996" y="3739474"/>
            <a:ext cx="12265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4401A51-AE46-4773-A228-35E0634C95A1}"/>
              </a:ext>
            </a:extLst>
          </p:cNvPr>
          <p:cNvCxnSpPr>
            <a:cxnSpLocks/>
          </p:cNvCxnSpPr>
          <p:nvPr/>
        </p:nvCxnSpPr>
        <p:spPr>
          <a:xfrm flipH="1" flipV="1">
            <a:off x="3835046" y="2515659"/>
            <a:ext cx="38504" cy="1589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B484F15-828C-46F1-AB97-FCDC9834A06F}"/>
              </a:ext>
            </a:extLst>
          </p:cNvPr>
          <p:cNvCxnSpPr>
            <a:cxnSpLocks/>
          </p:cNvCxnSpPr>
          <p:nvPr/>
        </p:nvCxnSpPr>
        <p:spPr>
          <a:xfrm flipH="1" flipV="1">
            <a:off x="4684326" y="2526578"/>
            <a:ext cx="25378" cy="1578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521AC1F-2FD9-41F3-A0D9-F24DA0635123}"/>
              </a:ext>
            </a:extLst>
          </p:cNvPr>
          <p:cNvCxnSpPr>
            <a:cxnSpLocks/>
          </p:cNvCxnSpPr>
          <p:nvPr/>
        </p:nvCxnSpPr>
        <p:spPr>
          <a:xfrm flipV="1">
            <a:off x="5630517" y="2544358"/>
            <a:ext cx="0" cy="1560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4E72AA1-29D8-4249-BFDB-25E376FB33E0}"/>
              </a:ext>
            </a:extLst>
          </p:cNvPr>
          <p:cNvSpPr txBox="1"/>
          <p:nvPr/>
        </p:nvSpPr>
        <p:spPr>
          <a:xfrm>
            <a:off x="1177695" y="1156561"/>
            <a:ext cx="845990" cy="1338828"/>
          </a:xfrm>
          <a:prstGeom prst="rect">
            <a:avLst/>
          </a:prstGeom>
          <a:noFill/>
        </p:spPr>
        <p:txBody>
          <a:bodyPr wrap="square" rtlCol="0">
            <a:spAutoFit/>
          </a:bodyPr>
          <a:lstStyle/>
          <a:p>
            <a:r>
              <a:rPr lang="en-AU" sz="1050" dirty="0"/>
              <a:t>Home</a:t>
            </a:r>
          </a:p>
          <a:p>
            <a:r>
              <a:rPr lang="en-AU" sz="1050" dirty="0"/>
              <a:t>Students</a:t>
            </a:r>
          </a:p>
          <a:p>
            <a:r>
              <a:rPr lang="en-AU" sz="1050" dirty="0"/>
              <a:t>Tests</a:t>
            </a:r>
          </a:p>
          <a:p>
            <a:r>
              <a:rPr lang="en-AU" sz="1050" dirty="0"/>
              <a:t>Results</a:t>
            </a:r>
          </a:p>
          <a:p>
            <a:r>
              <a:rPr lang="en-AU" sz="1050" dirty="0"/>
              <a:t>Support</a:t>
            </a:r>
          </a:p>
          <a:p>
            <a:r>
              <a:rPr lang="en-AU" sz="1050" dirty="0"/>
              <a:t>Go to page</a:t>
            </a:r>
          </a:p>
          <a:p>
            <a:endParaRPr lang="en-AU" dirty="0"/>
          </a:p>
        </p:txBody>
      </p:sp>
      <p:sp>
        <p:nvSpPr>
          <p:cNvPr id="35" name="Oval 34">
            <a:extLst>
              <a:ext uri="{FF2B5EF4-FFF2-40B4-BE49-F238E27FC236}">
                <a16:creationId xmlns:a16="http://schemas.microsoft.com/office/drawing/2014/main" id="{9F13BA38-C139-43AF-90C3-E07FB6524671}"/>
              </a:ext>
            </a:extLst>
          </p:cNvPr>
          <p:cNvSpPr/>
          <p:nvPr/>
        </p:nvSpPr>
        <p:spPr>
          <a:xfrm>
            <a:off x="5116748" y="1685772"/>
            <a:ext cx="750339" cy="347265"/>
          </a:xfrm>
          <a:prstGeom prst="ellipse">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cxnSp>
        <p:nvCxnSpPr>
          <p:cNvPr id="48" name="Straight Connector 47">
            <a:extLst>
              <a:ext uri="{FF2B5EF4-FFF2-40B4-BE49-F238E27FC236}">
                <a16:creationId xmlns:a16="http://schemas.microsoft.com/office/drawing/2014/main" id="{8EC323D9-402F-4A94-8EE2-1BCDF39F4E19}"/>
              </a:ext>
            </a:extLst>
          </p:cNvPr>
          <p:cNvCxnSpPr>
            <a:cxnSpLocks/>
          </p:cNvCxnSpPr>
          <p:nvPr/>
        </p:nvCxnSpPr>
        <p:spPr>
          <a:xfrm>
            <a:off x="3866206" y="4104668"/>
            <a:ext cx="1764311"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977F5D01-494F-4EBB-9727-43C2B30D2823}"/>
              </a:ext>
            </a:extLst>
          </p:cNvPr>
          <p:cNvSpPr/>
          <p:nvPr/>
        </p:nvSpPr>
        <p:spPr>
          <a:xfrm>
            <a:off x="6346008" y="1176733"/>
            <a:ext cx="445770" cy="97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A8241294-CF3E-4D58-BFCA-43DF4B3C337A}"/>
              </a:ext>
            </a:extLst>
          </p:cNvPr>
          <p:cNvSpPr>
            <a:spLocks noGrp="1"/>
          </p:cNvSpPr>
          <p:nvPr>
            <p:ph type="sldNum" sz="quarter" idx="4"/>
          </p:nvPr>
        </p:nvSpPr>
        <p:spPr/>
        <p:txBody>
          <a:bodyPr/>
          <a:lstStyle/>
          <a:p>
            <a:fld id="{FDB8AFCA-8319-2F4C-8820-33501F52AF08}" type="slidenum">
              <a:rPr lang="en-US" smtClean="0"/>
              <a:pPr/>
              <a:t>10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3456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6D27-B9AC-4C47-9D7A-ABF670576234}"/>
              </a:ext>
            </a:extLst>
          </p:cNvPr>
          <p:cNvSpPr>
            <a:spLocks noGrp="1"/>
          </p:cNvSpPr>
          <p:nvPr>
            <p:ph type="title"/>
          </p:nvPr>
        </p:nvSpPr>
        <p:spPr>
          <a:xfrm>
            <a:off x="431800" y="414647"/>
            <a:ext cx="7874000" cy="342969"/>
          </a:xfrm>
        </p:spPr>
        <p:txBody>
          <a:bodyPr/>
          <a:lstStyle/>
          <a:p>
            <a:r>
              <a:rPr lang="en-AU" dirty="0"/>
              <a:t>Student test player</a:t>
            </a:r>
          </a:p>
        </p:txBody>
      </p:sp>
      <p:pic>
        <p:nvPicPr>
          <p:cNvPr id="4" name="Content Placeholder 3">
            <a:extLst>
              <a:ext uri="{FF2B5EF4-FFF2-40B4-BE49-F238E27FC236}">
                <a16:creationId xmlns:a16="http://schemas.microsoft.com/office/drawing/2014/main" id="{A9C8C8BD-ADF1-4107-B004-2C12EEAE13D7}"/>
              </a:ext>
            </a:extLst>
          </p:cNvPr>
          <p:cNvPicPr>
            <a:picLocks noGrp="1" noChangeAspect="1"/>
          </p:cNvPicPr>
          <p:nvPr>
            <p:ph idx="1"/>
          </p:nvPr>
        </p:nvPicPr>
        <p:blipFill>
          <a:blip r:embed="rId2"/>
          <a:stretch>
            <a:fillRect/>
          </a:stretch>
        </p:blipFill>
        <p:spPr>
          <a:xfrm>
            <a:off x="1344898" y="1589202"/>
            <a:ext cx="4685572" cy="2352362"/>
          </a:xfrm>
          <a:prstGeom prst="rect">
            <a:avLst/>
          </a:prstGeom>
        </p:spPr>
      </p:pic>
      <p:sp>
        <p:nvSpPr>
          <p:cNvPr id="5" name="TextBox 4">
            <a:extLst>
              <a:ext uri="{FF2B5EF4-FFF2-40B4-BE49-F238E27FC236}">
                <a16:creationId xmlns:a16="http://schemas.microsoft.com/office/drawing/2014/main" id="{8E5B55F1-BA19-4893-BFB0-03834C07D5AC}"/>
              </a:ext>
            </a:extLst>
          </p:cNvPr>
          <p:cNvSpPr txBox="1"/>
          <p:nvPr/>
        </p:nvSpPr>
        <p:spPr>
          <a:xfrm>
            <a:off x="431800" y="1141161"/>
            <a:ext cx="643909" cy="461665"/>
          </a:xfrm>
          <a:prstGeom prst="rect">
            <a:avLst/>
          </a:prstGeom>
          <a:noFill/>
        </p:spPr>
        <p:txBody>
          <a:bodyPr wrap="square" rtlCol="0">
            <a:spAutoFit/>
          </a:bodyPr>
          <a:lstStyle/>
          <a:p>
            <a:r>
              <a:rPr lang="en-AU" sz="1200" dirty="0"/>
              <a:t>Zoom</a:t>
            </a:r>
          </a:p>
          <a:p>
            <a:r>
              <a:rPr lang="en-AU" sz="1200" dirty="0"/>
              <a:t>Clock</a:t>
            </a:r>
          </a:p>
        </p:txBody>
      </p:sp>
      <p:sp>
        <p:nvSpPr>
          <p:cNvPr id="6" name="TextBox 5">
            <a:extLst>
              <a:ext uri="{FF2B5EF4-FFF2-40B4-BE49-F238E27FC236}">
                <a16:creationId xmlns:a16="http://schemas.microsoft.com/office/drawing/2014/main" id="{49948FF1-A46A-4465-8380-61A141D96C9C}"/>
              </a:ext>
            </a:extLst>
          </p:cNvPr>
          <p:cNvSpPr txBox="1"/>
          <p:nvPr/>
        </p:nvSpPr>
        <p:spPr>
          <a:xfrm>
            <a:off x="6698686" y="1497770"/>
            <a:ext cx="933275" cy="276999"/>
          </a:xfrm>
          <a:prstGeom prst="rect">
            <a:avLst/>
          </a:prstGeom>
          <a:noFill/>
        </p:spPr>
        <p:txBody>
          <a:bodyPr wrap="square" rtlCol="0">
            <a:spAutoFit/>
          </a:bodyPr>
          <a:lstStyle/>
          <a:p>
            <a:r>
              <a:rPr lang="en-AU" sz="1200" dirty="0"/>
              <a:t>Calculator</a:t>
            </a:r>
          </a:p>
        </p:txBody>
      </p:sp>
      <p:sp>
        <p:nvSpPr>
          <p:cNvPr id="7" name="TextBox 6">
            <a:extLst>
              <a:ext uri="{FF2B5EF4-FFF2-40B4-BE49-F238E27FC236}">
                <a16:creationId xmlns:a16="http://schemas.microsoft.com/office/drawing/2014/main" id="{18F1686F-6847-4AE5-9AD5-3FB6019F5A92}"/>
              </a:ext>
            </a:extLst>
          </p:cNvPr>
          <p:cNvSpPr txBox="1"/>
          <p:nvPr/>
        </p:nvSpPr>
        <p:spPr>
          <a:xfrm>
            <a:off x="6698686" y="2442217"/>
            <a:ext cx="1144193" cy="646331"/>
          </a:xfrm>
          <a:prstGeom prst="rect">
            <a:avLst/>
          </a:prstGeom>
          <a:noFill/>
        </p:spPr>
        <p:txBody>
          <a:bodyPr wrap="square" rtlCol="0">
            <a:spAutoFit/>
          </a:bodyPr>
          <a:lstStyle/>
          <a:p>
            <a:r>
              <a:rPr lang="en-AU" sz="1200" dirty="0"/>
              <a:t>Grid to track progress and review</a:t>
            </a:r>
          </a:p>
        </p:txBody>
      </p:sp>
      <p:cxnSp>
        <p:nvCxnSpPr>
          <p:cNvPr id="16" name="Straight Connector 15">
            <a:extLst>
              <a:ext uri="{FF2B5EF4-FFF2-40B4-BE49-F238E27FC236}">
                <a16:creationId xmlns:a16="http://schemas.microsoft.com/office/drawing/2014/main" id="{44B2B472-CD96-4D07-A427-AF08F7C5D5B7}"/>
              </a:ext>
            </a:extLst>
          </p:cNvPr>
          <p:cNvCxnSpPr>
            <a:cxnSpLocks/>
          </p:cNvCxnSpPr>
          <p:nvPr/>
        </p:nvCxnSpPr>
        <p:spPr>
          <a:xfrm>
            <a:off x="1035121" y="1371995"/>
            <a:ext cx="79163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928DDA2-5BF1-4443-82EF-9ED232521047}"/>
              </a:ext>
            </a:extLst>
          </p:cNvPr>
          <p:cNvCxnSpPr/>
          <p:nvPr/>
        </p:nvCxnSpPr>
        <p:spPr>
          <a:xfrm>
            <a:off x="1525372" y="1385619"/>
            <a:ext cx="0" cy="217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0BF85E0-17F7-4FCD-ACDD-1E7A16E90802}"/>
              </a:ext>
            </a:extLst>
          </p:cNvPr>
          <p:cNvCxnSpPr/>
          <p:nvPr/>
        </p:nvCxnSpPr>
        <p:spPr>
          <a:xfrm>
            <a:off x="1805649" y="1371994"/>
            <a:ext cx="0" cy="217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BBB3937-1BCC-4467-A7AF-53665583260F}"/>
              </a:ext>
            </a:extLst>
          </p:cNvPr>
          <p:cNvCxnSpPr>
            <a:cxnSpLocks/>
          </p:cNvCxnSpPr>
          <p:nvPr/>
        </p:nvCxnSpPr>
        <p:spPr>
          <a:xfrm flipH="1">
            <a:off x="6030471" y="1632707"/>
            <a:ext cx="6142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3424B59-BEEA-4E26-8B05-8E3E0DFE4B40}"/>
              </a:ext>
            </a:extLst>
          </p:cNvPr>
          <p:cNvCxnSpPr>
            <a:cxnSpLocks/>
          </p:cNvCxnSpPr>
          <p:nvPr/>
        </p:nvCxnSpPr>
        <p:spPr>
          <a:xfrm flipV="1">
            <a:off x="4088098" y="1726270"/>
            <a:ext cx="0" cy="963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EE002B7-670B-4060-A57F-890879325116}"/>
              </a:ext>
            </a:extLst>
          </p:cNvPr>
          <p:cNvCxnSpPr>
            <a:cxnSpLocks/>
          </p:cNvCxnSpPr>
          <p:nvPr/>
        </p:nvCxnSpPr>
        <p:spPr>
          <a:xfrm>
            <a:off x="4088098" y="2676670"/>
            <a:ext cx="26105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AB382E4-875C-4ACE-8EA3-ECA6CEB3AB8E}"/>
              </a:ext>
            </a:extLst>
          </p:cNvPr>
          <p:cNvCxnSpPr>
            <a:cxnSpLocks/>
          </p:cNvCxnSpPr>
          <p:nvPr/>
        </p:nvCxnSpPr>
        <p:spPr>
          <a:xfrm flipV="1">
            <a:off x="4787345" y="3612296"/>
            <a:ext cx="1834261" cy="5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BAD69C40-B1CD-4642-A012-E8AE6CB0AF4E}"/>
              </a:ext>
            </a:extLst>
          </p:cNvPr>
          <p:cNvCxnSpPr/>
          <p:nvPr/>
        </p:nvCxnSpPr>
        <p:spPr>
          <a:xfrm>
            <a:off x="4794379" y="3613004"/>
            <a:ext cx="0" cy="159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E804402-068D-45F1-8011-289ED837C9E9}"/>
              </a:ext>
            </a:extLst>
          </p:cNvPr>
          <p:cNvSpPr txBox="1"/>
          <p:nvPr/>
        </p:nvSpPr>
        <p:spPr>
          <a:xfrm>
            <a:off x="6698686" y="3396238"/>
            <a:ext cx="1245632" cy="461665"/>
          </a:xfrm>
          <a:prstGeom prst="rect">
            <a:avLst/>
          </a:prstGeom>
          <a:noFill/>
        </p:spPr>
        <p:txBody>
          <a:bodyPr wrap="square" rtlCol="0">
            <a:spAutoFit/>
          </a:bodyPr>
          <a:lstStyle/>
          <a:p>
            <a:r>
              <a:rPr lang="en-AU" sz="1200" dirty="0"/>
              <a:t>Flag question to review later</a:t>
            </a:r>
          </a:p>
        </p:txBody>
      </p:sp>
      <p:sp>
        <p:nvSpPr>
          <p:cNvPr id="3" name="Slide Number Placeholder 2">
            <a:extLst>
              <a:ext uri="{FF2B5EF4-FFF2-40B4-BE49-F238E27FC236}">
                <a16:creationId xmlns:a16="http://schemas.microsoft.com/office/drawing/2014/main" id="{D6DBB697-A20D-44BD-A045-C71D7CF58DF3}"/>
              </a:ext>
            </a:extLst>
          </p:cNvPr>
          <p:cNvSpPr>
            <a:spLocks noGrp="1"/>
          </p:cNvSpPr>
          <p:nvPr>
            <p:ph type="sldNum" sz="quarter" idx="4"/>
          </p:nvPr>
        </p:nvSpPr>
        <p:spPr/>
        <p:txBody>
          <a:bodyPr/>
          <a:lstStyle/>
          <a:p>
            <a:fld id="{FDB8AFCA-8319-2F4C-8820-33501F52AF08}" type="slidenum">
              <a:rPr lang="en-US" smtClean="0"/>
              <a:pPr/>
              <a:t>11</a:t>
            </a:fld>
            <a:endParaRPr lang="en-US" dirty="0">
              <a:solidFill>
                <a:schemeClr val="tx1">
                  <a:lumMod val="50000"/>
                  <a:lumOff val="50000"/>
                </a:schemeClr>
              </a:solidFill>
            </a:endParaRPr>
          </a:p>
        </p:txBody>
      </p:sp>
      <p:sp>
        <p:nvSpPr>
          <p:cNvPr id="17" name="Rectangle 16">
            <a:extLst>
              <a:ext uri="{FF2B5EF4-FFF2-40B4-BE49-F238E27FC236}">
                <a16:creationId xmlns:a16="http://schemas.microsoft.com/office/drawing/2014/main" id="{728DBBB4-0D87-4008-AAB1-13E0DAA3EDAC}"/>
              </a:ext>
            </a:extLst>
          </p:cNvPr>
          <p:cNvSpPr/>
          <p:nvPr/>
        </p:nvSpPr>
        <p:spPr>
          <a:xfrm>
            <a:off x="5468640" y="1622211"/>
            <a:ext cx="242984" cy="142060"/>
          </a:xfrm>
          <a:prstGeom prst="rect">
            <a:avLst/>
          </a:prstGeom>
          <a:solidFill>
            <a:srgbClr val="1B4E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9706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6D27-B9AC-4C47-9D7A-ABF670576234}"/>
              </a:ext>
            </a:extLst>
          </p:cNvPr>
          <p:cNvSpPr>
            <a:spLocks noGrp="1"/>
          </p:cNvSpPr>
          <p:nvPr>
            <p:ph type="title"/>
          </p:nvPr>
        </p:nvSpPr>
        <p:spPr>
          <a:xfrm>
            <a:off x="431800" y="410945"/>
            <a:ext cx="7874000" cy="298179"/>
          </a:xfrm>
        </p:spPr>
        <p:txBody>
          <a:bodyPr/>
          <a:lstStyle/>
          <a:p>
            <a:r>
              <a:rPr lang="en-AU" dirty="0"/>
              <a:t>Student test player</a:t>
            </a:r>
          </a:p>
        </p:txBody>
      </p:sp>
      <p:sp>
        <p:nvSpPr>
          <p:cNvPr id="6" name="TextBox 5">
            <a:extLst>
              <a:ext uri="{FF2B5EF4-FFF2-40B4-BE49-F238E27FC236}">
                <a16:creationId xmlns:a16="http://schemas.microsoft.com/office/drawing/2014/main" id="{49948FF1-A46A-4465-8380-61A141D96C9C}"/>
              </a:ext>
            </a:extLst>
          </p:cNvPr>
          <p:cNvSpPr txBox="1"/>
          <p:nvPr/>
        </p:nvSpPr>
        <p:spPr>
          <a:xfrm>
            <a:off x="6017364" y="2045891"/>
            <a:ext cx="1398494" cy="461665"/>
          </a:xfrm>
          <a:prstGeom prst="rect">
            <a:avLst/>
          </a:prstGeom>
          <a:noFill/>
        </p:spPr>
        <p:txBody>
          <a:bodyPr wrap="square" rtlCol="0">
            <a:spAutoFit/>
          </a:bodyPr>
          <a:lstStyle/>
          <a:p>
            <a:r>
              <a:rPr lang="en-AU" sz="1200" dirty="0"/>
              <a:t>Progress summary</a:t>
            </a:r>
          </a:p>
        </p:txBody>
      </p:sp>
      <p:sp>
        <p:nvSpPr>
          <p:cNvPr id="7" name="TextBox 6">
            <a:extLst>
              <a:ext uri="{FF2B5EF4-FFF2-40B4-BE49-F238E27FC236}">
                <a16:creationId xmlns:a16="http://schemas.microsoft.com/office/drawing/2014/main" id="{18F1686F-6847-4AE5-9AD5-3FB6019F5A92}"/>
              </a:ext>
            </a:extLst>
          </p:cNvPr>
          <p:cNvSpPr txBox="1"/>
          <p:nvPr/>
        </p:nvSpPr>
        <p:spPr>
          <a:xfrm>
            <a:off x="6024828" y="2946242"/>
            <a:ext cx="1439976" cy="461665"/>
          </a:xfrm>
          <a:prstGeom prst="rect">
            <a:avLst/>
          </a:prstGeom>
          <a:noFill/>
        </p:spPr>
        <p:txBody>
          <a:bodyPr wrap="square" rtlCol="0">
            <a:spAutoFit/>
          </a:bodyPr>
          <a:lstStyle/>
          <a:p>
            <a:r>
              <a:rPr lang="en-AU" sz="1200" dirty="0"/>
              <a:t>Click to view flagged question</a:t>
            </a:r>
          </a:p>
        </p:txBody>
      </p:sp>
      <p:pic>
        <p:nvPicPr>
          <p:cNvPr id="10" name="Content Placeholder 9">
            <a:extLst>
              <a:ext uri="{FF2B5EF4-FFF2-40B4-BE49-F238E27FC236}">
                <a16:creationId xmlns:a16="http://schemas.microsoft.com/office/drawing/2014/main" id="{65FA7C11-8353-4C9A-8FDC-418AE9420CBB}"/>
              </a:ext>
            </a:extLst>
          </p:cNvPr>
          <p:cNvPicPr>
            <a:picLocks noGrp="1" noChangeAspect="1"/>
          </p:cNvPicPr>
          <p:nvPr>
            <p:ph idx="1"/>
          </p:nvPr>
        </p:nvPicPr>
        <p:blipFill>
          <a:blip r:embed="rId2"/>
          <a:stretch>
            <a:fillRect/>
          </a:stretch>
        </p:blipFill>
        <p:spPr>
          <a:xfrm>
            <a:off x="431800" y="1113554"/>
            <a:ext cx="4815347" cy="2503060"/>
          </a:xfrm>
          <a:prstGeom prst="rect">
            <a:avLst/>
          </a:prstGeom>
        </p:spPr>
      </p:pic>
      <p:cxnSp>
        <p:nvCxnSpPr>
          <p:cNvPr id="12" name="Straight Arrow Connector 11">
            <a:extLst>
              <a:ext uri="{FF2B5EF4-FFF2-40B4-BE49-F238E27FC236}">
                <a16:creationId xmlns:a16="http://schemas.microsoft.com/office/drawing/2014/main" id="{F2CC50E5-6651-4E0D-A27B-77D854224F2D}"/>
              </a:ext>
            </a:extLst>
          </p:cNvPr>
          <p:cNvCxnSpPr>
            <a:cxnSpLocks/>
          </p:cNvCxnSpPr>
          <p:nvPr/>
        </p:nvCxnSpPr>
        <p:spPr>
          <a:xfrm flipH="1">
            <a:off x="3511203" y="2276724"/>
            <a:ext cx="24705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00B2D5C-1DAD-4F8C-AE13-E679CB10A3BD}"/>
              </a:ext>
            </a:extLst>
          </p:cNvPr>
          <p:cNvCxnSpPr>
            <a:cxnSpLocks/>
          </p:cNvCxnSpPr>
          <p:nvPr/>
        </p:nvCxnSpPr>
        <p:spPr>
          <a:xfrm flipH="1">
            <a:off x="3450690" y="3150783"/>
            <a:ext cx="25666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E6235156-0E1F-4B3E-82CE-9054529D292C}"/>
              </a:ext>
            </a:extLst>
          </p:cNvPr>
          <p:cNvSpPr>
            <a:spLocks noGrp="1"/>
          </p:cNvSpPr>
          <p:nvPr>
            <p:ph type="sldNum" sz="quarter" idx="4"/>
          </p:nvPr>
        </p:nvSpPr>
        <p:spPr/>
        <p:txBody>
          <a:bodyPr/>
          <a:lstStyle/>
          <a:p>
            <a:fld id="{FDB8AFCA-8319-2F4C-8820-33501F52AF08}" type="slidenum">
              <a:rPr lang="en-US" smtClean="0"/>
              <a:pPr/>
              <a:t>12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8068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p:nvPr>
        </p:nvSpPr>
        <p:spPr>
          <a:xfrm>
            <a:off x="431798" y="414279"/>
            <a:ext cx="6049012" cy="484407"/>
          </a:xfrm>
          <a:noFill/>
        </p:spPr>
        <p:txBody>
          <a:bodyPr anchor="t">
            <a:noAutofit/>
          </a:bodyPr>
          <a:lstStyle/>
          <a:p>
            <a:pPr algn="l">
              <a:lnSpc>
                <a:spcPct val="80000"/>
              </a:lnSpc>
            </a:pPr>
            <a:r>
              <a:rPr lang="en-US" sz="3600" dirty="0">
                <a:solidFill>
                  <a:schemeClr val="bg1"/>
                </a:solidFill>
              </a:rPr>
              <a:t>3. Administration tips</a:t>
            </a:r>
          </a:p>
        </p:txBody>
      </p:sp>
      <p:sp>
        <p:nvSpPr>
          <p:cNvPr id="3" name="Content Placeholder 2"/>
          <p:cNvSpPr>
            <a:spLocks noGrp="1"/>
          </p:cNvSpPr>
          <p:nvPr>
            <p:ph idx="1"/>
          </p:nvPr>
        </p:nvSpPr>
        <p:spPr>
          <a:xfrm>
            <a:off x="958047" y="1131888"/>
            <a:ext cx="3752047" cy="274978"/>
          </a:xfrm>
        </p:spPr>
        <p:txBody>
          <a:bodyPr>
            <a:normAutofit/>
          </a:bodyPr>
          <a:lstStyle/>
          <a:p>
            <a:pPr marL="0" indent="0">
              <a:buNone/>
            </a:pPr>
            <a:r>
              <a:rPr lang="en-US" dirty="0">
                <a:solidFill>
                  <a:schemeClr val="bg1"/>
                </a:solidFill>
              </a:rPr>
              <a:t>3.1 Teachers supervising on test day</a:t>
            </a:r>
          </a:p>
        </p:txBody>
      </p:sp>
    </p:spTree>
    <p:extLst>
      <p:ext uri="{BB962C8B-B14F-4D97-AF65-F5344CB8AC3E}">
        <p14:creationId xmlns:p14="http://schemas.microsoft.com/office/powerpoint/2010/main" val="29945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27388"/>
            <a:ext cx="7874000" cy="309378"/>
          </a:xfrm>
        </p:spPr>
        <p:txBody>
          <a:bodyPr/>
          <a:lstStyle/>
          <a:p>
            <a:r>
              <a:rPr lang="en-AU" dirty="0"/>
              <a:t>Access the Assessments Portal before test day</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0" y="1128804"/>
            <a:ext cx="7874001" cy="1625060"/>
          </a:xfrm>
        </p:spPr>
        <p:txBody>
          <a:bodyPr/>
          <a:lstStyle/>
          <a:p>
            <a:r>
              <a:rPr lang="en-AU" dirty="0"/>
              <a:t>New to the Assessments Portal?</a:t>
            </a:r>
          </a:p>
          <a:p>
            <a:pPr lvl="2"/>
            <a:r>
              <a:rPr lang="en-AU" dirty="0"/>
              <a:t>You should have received an activation email  to register for the Portal.  Your school coordinator or ICAS Assessments customer support can resend the email to you.</a:t>
            </a:r>
          </a:p>
          <a:p>
            <a:r>
              <a:rPr lang="en-AU" dirty="0"/>
              <a:t>Previous user?</a:t>
            </a:r>
          </a:p>
          <a:p>
            <a:pPr lvl="3"/>
            <a:r>
              <a:rPr lang="en-AU" dirty="0"/>
              <a:t>You can use the forgot password on the login page or contact your School Coordinator who can look up your username and reset your password.</a:t>
            </a:r>
          </a:p>
        </p:txBody>
      </p:sp>
      <p:sp>
        <p:nvSpPr>
          <p:cNvPr id="4" name="Slide Number Placeholder 3">
            <a:extLst>
              <a:ext uri="{FF2B5EF4-FFF2-40B4-BE49-F238E27FC236}">
                <a16:creationId xmlns:a16="http://schemas.microsoft.com/office/drawing/2014/main" id="{E4DEDB6C-2C9F-4C47-8341-DE3288E5A14C}"/>
              </a:ext>
            </a:extLst>
          </p:cNvPr>
          <p:cNvSpPr>
            <a:spLocks noGrp="1"/>
          </p:cNvSpPr>
          <p:nvPr>
            <p:ph type="sldNum" sz="quarter" idx="4"/>
          </p:nvPr>
        </p:nvSpPr>
        <p:spPr/>
        <p:txBody>
          <a:bodyPr/>
          <a:lstStyle/>
          <a:p>
            <a:fld id="{FDB8AFCA-8319-2F4C-8820-33501F52AF08}" type="slidenum">
              <a:rPr lang="en-US" smtClean="0"/>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723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CC31-D260-4C70-A2F9-268F0C8CFF86}"/>
              </a:ext>
            </a:extLst>
          </p:cNvPr>
          <p:cNvSpPr>
            <a:spLocks noGrp="1"/>
          </p:cNvSpPr>
          <p:nvPr>
            <p:ph type="title"/>
          </p:nvPr>
        </p:nvSpPr>
        <p:spPr>
          <a:xfrm>
            <a:off x="431800" y="422600"/>
            <a:ext cx="7874000" cy="369332"/>
          </a:xfrm>
        </p:spPr>
        <p:txBody>
          <a:bodyPr/>
          <a:lstStyle/>
          <a:p>
            <a:r>
              <a:rPr lang="en-AU" dirty="0"/>
              <a:t>Finding the Assessments Portal</a:t>
            </a:r>
          </a:p>
        </p:txBody>
      </p:sp>
      <p:sp>
        <p:nvSpPr>
          <p:cNvPr id="3" name="Content Placeholder 2">
            <a:extLst>
              <a:ext uri="{FF2B5EF4-FFF2-40B4-BE49-F238E27FC236}">
                <a16:creationId xmlns:a16="http://schemas.microsoft.com/office/drawing/2014/main" id="{6863FBC6-753E-4939-A5B6-8A4E2D398A7A}"/>
              </a:ext>
            </a:extLst>
          </p:cNvPr>
          <p:cNvSpPr>
            <a:spLocks noGrp="1"/>
          </p:cNvSpPr>
          <p:nvPr>
            <p:ph idx="1"/>
          </p:nvPr>
        </p:nvSpPr>
        <p:spPr>
          <a:xfrm>
            <a:off x="450476" y="1145132"/>
            <a:ext cx="7874001" cy="246221"/>
          </a:xfrm>
        </p:spPr>
        <p:txBody>
          <a:bodyPr/>
          <a:lstStyle/>
          <a:p>
            <a:pPr marL="0" indent="0">
              <a:buNone/>
            </a:pPr>
            <a:r>
              <a:rPr lang="en-AU" dirty="0"/>
              <a:t>Short cut - </a:t>
            </a:r>
            <a:r>
              <a:rPr lang="en-AU" b="1" dirty="0"/>
              <a:t>icas.site/start</a:t>
            </a:r>
          </a:p>
        </p:txBody>
      </p:sp>
      <p:pic>
        <p:nvPicPr>
          <p:cNvPr id="4" name="Picture 3">
            <a:extLst>
              <a:ext uri="{FF2B5EF4-FFF2-40B4-BE49-F238E27FC236}">
                <a16:creationId xmlns:a16="http://schemas.microsoft.com/office/drawing/2014/main" id="{F85BD4DF-0756-4C48-9558-091522C769A4}"/>
              </a:ext>
            </a:extLst>
          </p:cNvPr>
          <p:cNvPicPr>
            <a:picLocks noChangeAspect="1"/>
          </p:cNvPicPr>
          <p:nvPr/>
        </p:nvPicPr>
        <p:blipFill>
          <a:blip r:embed="rId2"/>
          <a:stretch>
            <a:fillRect/>
          </a:stretch>
        </p:blipFill>
        <p:spPr>
          <a:xfrm>
            <a:off x="431800" y="1835563"/>
            <a:ext cx="4373015" cy="2136695"/>
          </a:xfrm>
          <a:prstGeom prst="rect">
            <a:avLst/>
          </a:prstGeom>
        </p:spPr>
      </p:pic>
      <p:cxnSp>
        <p:nvCxnSpPr>
          <p:cNvPr id="5" name="Straight Arrow Connector 4">
            <a:extLst>
              <a:ext uri="{FF2B5EF4-FFF2-40B4-BE49-F238E27FC236}">
                <a16:creationId xmlns:a16="http://schemas.microsoft.com/office/drawing/2014/main" id="{95592D3A-2F78-4069-B987-F3A32A6FD3C0}"/>
              </a:ext>
            </a:extLst>
          </p:cNvPr>
          <p:cNvCxnSpPr>
            <a:cxnSpLocks/>
          </p:cNvCxnSpPr>
          <p:nvPr/>
        </p:nvCxnSpPr>
        <p:spPr>
          <a:xfrm flipH="1">
            <a:off x="4804815" y="2903910"/>
            <a:ext cx="7077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7FC7FB4-9FCD-48BD-9D4A-CF9E764F3D98}"/>
              </a:ext>
            </a:extLst>
          </p:cNvPr>
          <p:cNvSpPr txBox="1"/>
          <p:nvPr/>
        </p:nvSpPr>
        <p:spPr>
          <a:xfrm>
            <a:off x="5547665" y="2765410"/>
            <a:ext cx="968874" cy="276999"/>
          </a:xfrm>
          <a:prstGeom prst="rect">
            <a:avLst/>
          </a:prstGeom>
          <a:noFill/>
        </p:spPr>
        <p:txBody>
          <a:bodyPr wrap="square" rtlCol="0">
            <a:spAutoFit/>
          </a:bodyPr>
          <a:lstStyle/>
          <a:p>
            <a:r>
              <a:rPr lang="en-AU" sz="1200" dirty="0"/>
              <a:t>Log in here</a:t>
            </a:r>
          </a:p>
        </p:txBody>
      </p:sp>
      <p:sp>
        <p:nvSpPr>
          <p:cNvPr id="7" name="Slide Number Placeholder 6">
            <a:extLst>
              <a:ext uri="{FF2B5EF4-FFF2-40B4-BE49-F238E27FC236}">
                <a16:creationId xmlns:a16="http://schemas.microsoft.com/office/drawing/2014/main" id="{626B1CDC-7725-43A6-B653-0634BB95F801}"/>
              </a:ext>
            </a:extLst>
          </p:cNvPr>
          <p:cNvSpPr>
            <a:spLocks noGrp="1"/>
          </p:cNvSpPr>
          <p:nvPr>
            <p:ph type="sldNum" sz="quarter" idx="4"/>
          </p:nvPr>
        </p:nvSpPr>
        <p:spPr/>
        <p:txBody>
          <a:bodyPr/>
          <a:lstStyle/>
          <a:p>
            <a:fld id="{FDB8AFCA-8319-2F4C-8820-33501F52AF08}" type="slidenum">
              <a:rPr lang="en-US" smtClean="0"/>
              <a:pPr/>
              <a:t>15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9814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C63AA7-8343-403D-BA40-714A8CDB6173}"/>
              </a:ext>
            </a:extLst>
          </p:cNvPr>
          <p:cNvPicPr>
            <a:picLocks noChangeAspect="1"/>
          </p:cNvPicPr>
          <p:nvPr/>
        </p:nvPicPr>
        <p:blipFill>
          <a:blip r:embed="rId2"/>
          <a:stretch>
            <a:fillRect/>
          </a:stretch>
        </p:blipFill>
        <p:spPr>
          <a:xfrm>
            <a:off x="427954" y="2262271"/>
            <a:ext cx="4081075" cy="1764926"/>
          </a:xfrm>
          <a:prstGeom prst="rect">
            <a:avLst/>
          </a:prstGeom>
        </p:spPr>
      </p:pic>
      <p:sp>
        <p:nvSpPr>
          <p:cNvPr id="2" name="Title 1">
            <a:extLst>
              <a:ext uri="{FF2B5EF4-FFF2-40B4-BE49-F238E27FC236}">
                <a16:creationId xmlns:a16="http://schemas.microsoft.com/office/drawing/2014/main" id="{DF65CC31-D260-4C70-A2F9-268F0C8CFF86}"/>
              </a:ext>
            </a:extLst>
          </p:cNvPr>
          <p:cNvSpPr>
            <a:spLocks noGrp="1"/>
          </p:cNvSpPr>
          <p:nvPr>
            <p:ph type="title"/>
          </p:nvPr>
        </p:nvSpPr>
        <p:spPr>
          <a:xfrm>
            <a:off x="427954" y="396927"/>
            <a:ext cx="7874000" cy="369332"/>
          </a:xfrm>
        </p:spPr>
        <p:txBody>
          <a:bodyPr/>
          <a:lstStyle/>
          <a:p>
            <a:r>
              <a:rPr lang="en-AU" dirty="0"/>
              <a:t>Finding the Assessments Portal</a:t>
            </a:r>
          </a:p>
        </p:txBody>
      </p:sp>
      <p:sp>
        <p:nvSpPr>
          <p:cNvPr id="3" name="Content Placeholder 2">
            <a:extLst>
              <a:ext uri="{FF2B5EF4-FFF2-40B4-BE49-F238E27FC236}">
                <a16:creationId xmlns:a16="http://schemas.microsoft.com/office/drawing/2014/main" id="{6863FBC6-753E-4939-A5B6-8A4E2D398A7A}"/>
              </a:ext>
            </a:extLst>
          </p:cNvPr>
          <p:cNvSpPr>
            <a:spLocks noGrp="1"/>
          </p:cNvSpPr>
          <p:nvPr>
            <p:ph idx="1"/>
          </p:nvPr>
        </p:nvSpPr>
        <p:spPr>
          <a:xfrm>
            <a:off x="427954" y="1138565"/>
            <a:ext cx="7874001" cy="247697"/>
          </a:xfrm>
        </p:spPr>
        <p:txBody>
          <a:bodyPr/>
          <a:lstStyle/>
          <a:p>
            <a:pPr marL="0" indent="0">
              <a:buNone/>
            </a:pPr>
            <a:r>
              <a:rPr lang="en-AU" dirty="0"/>
              <a:t>From website home page – icasassessments.com</a:t>
            </a:r>
          </a:p>
        </p:txBody>
      </p:sp>
      <p:pic>
        <p:nvPicPr>
          <p:cNvPr id="4" name="Picture 3">
            <a:extLst>
              <a:ext uri="{FF2B5EF4-FFF2-40B4-BE49-F238E27FC236}">
                <a16:creationId xmlns:a16="http://schemas.microsoft.com/office/drawing/2014/main" id="{F85BD4DF-0756-4C48-9558-091522C769A4}"/>
              </a:ext>
            </a:extLst>
          </p:cNvPr>
          <p:cNvPicPr>
            <a:picLocks noChangeAspect="1"/>
          </p:cNvPicPr>
          <p:nvPr/>
        </p:nvPicPr>
        <p:blipFill>
          <a:blip r:embed="rId3"/>
          <a:stretch>
            <a:fillRect/>
          </a:stretch>
        </p:blipFill>
        <p:spPr>
          <a:xfrm>
            <a:off x="5042831" y="2273453"/>
            <a:ext cx="3797909" cy="1855693"/>
          </a:xfrm>
          <a:prstGeom prst="rect">
            <a:avLst/>
          </a:prstGeom>
        </p:spPr>
      </p:pic>
      <p:sp>
        <p:nvSpPr>
          <p:cNvPr id="6" name="Oval 5">
            <a:extLst>
              <a:ext uri="{FF2B5EF4-FFF2-40B4-BE49-F238E27FC236}">
                <a16:creationId xmlns:a16="http://schemas.microsoft.com/office/drawing/2014/main" id="{3EC7EB8C-2CA3-425E-AC14-96FFCE8E0542}"/>
              </a:ext>
            </a:extLst>
          </p:cNvPr>
          <p:cNvSpPr/>
          <p:nvPr/>
        </p:nvSpPr>
        <p:spPr>
          <a:xfrm>
            <a:off x="2713848" y="2323114"/>
            <a:ext cx="551329" cy="227503"/>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996AA1F8-5E69-42E4-9C8E-C4A5FD02A8CD}"/>
              </a:ext>
            </a:extLst>
          </p:cNvPr>
          <p:cNvSpPr txBox="1"/>
          <p:nvPr/>
        </p:nvSpPr>
        <p:spPr>
          <a:xfrm>
            <a:off x="1133366" y="1642268"/>
            <a:ext cx="1671305" cy="646331"/>
          </a:xfrm>
          <a:prstGeom prst="rect">
            <a:avLst/>
          </a:prstGeom>
          <a:noFill/>
        </p:spPr>
        <p:txBody>
          <a:bodyPr wrap="square" rtlCol="0">
            <a:spAutoFit/>
          </a:bodyPr>
          <a:lstStyle/>
          <a:p>
            <a:r>
              <a:rPr lang="en-AU" sz="1200" dirty="0"/>
              <a:t>Select Portals,</a:t>
            </a:r>
          </a:p>
          <a:p>
            <a:r>
              <a:rPr lang="en-AU" sz="1200" dirty="0"/>
              <a:t>Click Assessments Portal, Click login</a:t>
            </a:r>
          </a:p>
        </p:txBody>
      </p:sp>
      <p:cxnSp>
        <p:nvCxnSpPr>
          <p:cNvPr id="9" name="Straight Arrow Connector 8">
            <a:extLst>
              <a:ext uri="{FF2B5EF4-FFF2-40B4-BE49-F238E27FC236}">
                <a16:creationId xmlns:a16="http://schemas.microsoft.com/office/drawing/2014/main" id="{E430CEB8-74A5-4BEA-B3B4-1F4E462A39A8}"/>
              </a:ext>
            </a:extLst>
          </p:cNvPr>
          <p:cNvCxnSpPr>
            <a:cxnSpLocks/>
          </p:cNvCxnSpPr>
          <p:nvPr/>
        </p:nvCxnSpPr>
        <p:spPr>
          <a:xfrm>
            <a:off x="2518865" y="1811277"/>
            <a:ext cx="435094" cy="4920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A1FDAE1-349B-404B-A670-EB1F430D45CA}"/>
              </a:ext>
            </a:extLst>
          </p:cNvPr>
          <p:cNvCxnSpPr>
            <a:cxnSpLocks/>
          </p:cNvCxnSpPr>
          <p:nvPr/>
        </p:nvCxnSpPr>
        <p:spPr>
          <a:xfrm>
            <a:off x="4616606" y="2891821"/>
            <a:ext cx="356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F73A726-EC74-4F0A-849A-E8D556B61BF1}"/>
              </a:ext>
            </a:extLst>
          </p:cNvPr>
          <p:cNvSpPr txBox="1"/>
          <p:nvPr/>
        </p:nvSpPr>
        <p:spPr>
          <a:xfrm>
            <a:off x="6308528" y="4254962"/>
            <a:ext cx="977293" cy="276999"/>
          </a:xfrm>
          <a:prstGeom prst="rect">
            <a:avLst/>
          </a:prstGeom>
          <a:noFill/>
        </p:spPr>
        <p:txBody>
          <a:bodyPr wrap="square" rtlCol="0">
            <a:spAutoFit/>
          </a:bodyPr>
          <a:lstStyle/>
          <a:p>
            <a:r>
              <a:rPr lang="en-AU" sz="1200" dirty="0"/>
              <a:t>Log in here</a:t>
            </a:r>
          </a:p>
        </p:txBody>
      </p:sp>
      <p:cxnSp>
        <p:nvCxnSpPr>
          <p:cNvPr id="16" name="Straight Arrow Connector 15">
            <a:extLst>
              <a:ext uri="{FF2B5EF4-FFF2-40B4-BE49-F238E27FC236}">
                <a16:creationId xmlns:a16="http://schemas.microsoft.com/office/drawing/2014/main" id="{4B94D041-7E4B-4670-A4CA-1F15303CBC4D}"/>
              </a:ext>
            </a:extLst>
          </p:cNvPr>
          <p:cNvCxnSpPr>
            <a:cxnSpLocks/>
            <a:stCxn id="14" idx="3"/>
          </p:cNvCxnSpPr>
          <p:nvPr/>
        </p:nvCxnSpPr>
        <p:spPr>
          <a:xfrm flipV="1">
            <a:off x="7285821" y="3224660"/>
            <a:ext cx="298101" cy="11688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C2959AFB-6FEC-4739-B7E4-EF7A91B3CC15}"/>
              </a:ext>
            </a:extLst>
          </p:cNvPr>
          <p:cNvSpPr>
            <a:spLocks noGrp="1"/>
          </p:cNvSpPr>
          <p:nvPr>
            <p:ph type="sldNum" sz="quarter" idx="4"/>
          </p:nvPr>
        </p:nvSpPr>
        <p:spPr/>
        <p:txBody>
          <a:bodyPr/>
          <a:lstStyle/>
          <a:p>
            <a:fld id="{FDB8AFCA-8319-2F4C-8820-33501F52AF08}" type="slidenum">
              <a:rPr lang="en-US" smtClean="0"/>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0754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22141"/>
            <a:ext cx="7874000" cy="369332"/>
          </a:xfrm>
        </p:spPr>
        <p:txBody>
          <a:bodyPr/>
          <a:lstStyle/>
          <a:p>
            <a:r>
              <a:rPr lang="en-AU" dirty="0"/>
              <a:t>Test supervision instructions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41300"/>
            <a:ext cx="7874001" cy="1625060"/>
          </a:xfrm>
        </p:spPr>
        <p:txBody>
          <a:bodyPr/>
          <a:lstStyle/>
          <a:p>
            <a:r>
              <a:rPr lang="en-AU" dirty="0"/>
              <a:t>Make sure you have read the </a:t>
            </a:r>
            <a:r>
              <a:rPr lang="en-AU" b="1" dirty="0"/>
              <a:t>Test Supervision Instructions </a:t>
            </a:r>
            <a:r>
              <a:rPr lang="en-AU" dirty="0"/>
              <a:t>for the relevant </a:t>
            </a:r>
            <a:r>
              <a:rPr lang="en-AU" b="1" dirty="0"/>
              <a:t>subject</a:t>
            </a:r>
            <a:r>
              <a:rPr lang="en-AU" dirty="0"/>
              <a:t>. </a:t>
            </a:r>
          </a:p>
          <a:p>
            <a:pPr lvl="2"/>
            <a:r>
              <a:rPr lang="en-AU" dirty="0"/>
              <a:t>Includes step-by-step instructions, a script to read out to students and troubleshooting tips.</a:t>
            </a:r>
          </a:p>
          <a:p>
            <a:pPr lvl="2"/>
            <a:r>
              <a:rPr lang="en-AU" dirty="0"/>
              <a:t>Accessible from your dashboard in the Assessments Portal and on the Reach Product support page on the ICAS Assessments website.</a:t>
            </a:r>
          </a:p>
          <a:p>
            <a:endParaRPr lang="en-AU" dirty="0"/>
          </a:p>
        </p:txBody>
      </p:sp>
      <p:sp>
        <p:nvSpPr>
          <p:cNvPr id="4" name="Slide Number Placeholder 3">
            <a:extLst>
              <a:ext uri="{FF2B5EF4-FFF2-40B4-BE49-F238E27FC236}">
                <a16:creationId xmlns:a16="http://schemas.microsoft.com/office/drawing/2014/main" id="{7CF61426-A16D-4736-B9C2-9B33ECDE974D}"/>
              </a:ext>
            </a:extLst>
          </p:cNvPr>
          <p:cNvSpPr>
            <a:spLocks noGrp="1"/>
          </p:cNvSpPr>
          <p:nvPr>
            <p:ph type="sldNum" sz="quarter" idx="4"/>
          </p:nvPr>
        </p:nvSpPr>
        <p:spPr/>
        <p:txBody>
          <a:bodyPr/>
          <a:lstStyle/>
          <a:p>
            <a:fld id="{FDB8AFCA-8319-2F4C-8820-33501F52AF08}" type="slidenum">
              <a:rPr lang="en-US" smtClean="0"/>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7174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FA0E33-6068-48AD-9F65-20E44A7E002A}"/>
              </a:ext>
            </a:extLst>
          </p:cNvPr>
          <p:cNvPicPr>
            <a:picLocks noChangeAspect="1"/>
          </p:cNvPicPr>
          <p:nvPr/>
        </p:nvPicPr>
        <p:blipFill>
          <a:blip r:embed="rId2"/>
          <a:stretch>
            <a:fillRect/>
          </a:stretch>
        </p:blipFill>
        <p:spPr>
          <a:xfrm>
            <a:off x="431800" y="1840349"/>
            <a:ext cx="6745276" cy="2419752"/>
          </a:xfrm>
          <a:prstGeom prst="rect">
            <a:avLst/>
          </a:prstGeom>
        </p:spPr>
      </p:pic>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23281"/>
            <a:ext cx="7874000" cy="369332"/>
          </a:xfrm>
        </p:spPr>
        <p:txBody>
          <a:bodyPr/>
          <a:lstStyle/>
          <a:p>
            <a:r>
              <a:rPr lang="en-AU" dirty="0"/>
              <a:t>Test supervision instructions</a:t>
            </a:r>
          </a:p>
        </p:txBody>
      </p:sp>
      <p:sp>
        <p:nvSpPr>
          <p:cNvPr id="11" name="TextBox 10">
            <a:extLst>
              <a:ext uri="{FF2B5EF4-FFF2-40B4-BE49-F238E27FC236}">
                <a16:creationId xmlns:a16="http://schemas.microsoft.com/office/drawing/2014/main" id="{83EEB144-F20B-44FD-BA11-405859D2058F}"/>
              </a:ext>
            </a:extLst>
          </p:cNvPr>
          <p:cNvSpPr txBox="1"/>
          <p:nvPr/>
        </p:nvSpPr>
        <p:spPr>
          <a:xfrm>
            <a:off x="360162" y="1137846"/>
            <a:ext cx="5318311" cy="369332"/>
          </a:xfrm>
          <a:prstGeom prst="rect">
            <a:avLst/>
          </a:prstGeom>
          <a:noFill/>
        </p:spPr>
        <p:txBody>
          <a:bodyPr wrap="square" rtlCol="0" anchor="t">
            <a:spAutoFit/>
          </a:bodyPr>
          <a:lstStyle/>
          <a:p>
            <a:r>
              <a:rPr lang="en-AU" dirty="0"/>
              <a:t>Assessments Portal Teacher Dashboard</a:t>
            </a:r>
          </a:p>
        </p:txBody>
      </p:sp>
      <p:sp>
        <p:nvSpPr>
          <p:cNvPr id="8" name="Oval 7">
            <a:extLst>
              <a:ext uri="{FF2B5EF4-FFF2-40B4-BE49-F238E27FC236}">
                <a16:creationId xmlns:a16="http://schemas.microsoft.com/office/drawing/2014/main" id="{9B24AB3B-7931-46B4-AB60-D6ED77F30188}"/>
              </a:ext>
            </a:extLst>
          </p:cNvPr>
          <p:cNvSpPr/>
          <p:nvPr/>
        </p:nvSpPr>
        <p:spPr>
          <a:xfrm>
            <a:off x="4526317" y="1920485"/>
            <a:ext cx="995083" cy="235324"/>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Oval 9">
            <a:extLst>
              <a:ext uri="{FF2B5EF4-FFF2-40B4-BE49-F238E27FC236}">
                <a16:creationId xmlns:a16="http://schemas.microsoft.com/office/drawing/2014/main" id="{8865C19D-9579-4E9B-85AB-118EED5171D8}"/>
              </a:ext>
            </a:extLst>
          </p:cNvPr>
          <p:cNvSpPr/>
          <p:nvPr/>
        </p:nvSpPr>
        <p:spPr>
          <a:xfrm>
            <a:off x="3161553" y="3052227"/>
            <a:ext cx="1196789" cy="294381"/>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08ED6073-0BDF-487E-AD7B-2DCBB7B27DC5}"/>
              </a:ext>
            </a:extLst>
          </p:cNvPr>
          <p:cNvSpPr txBox="1"/>
          <p:nvPr/>
        </p:nvSpPr>
        <p:spPr>
          <a:xfrm>
            <a:off x="2210157" y="4258554"/>
            <a:ext cx="3099580" cy="276999"/>
          </a:xfrm>
          <a:prstGeom prst="rect">
            <a:avLst/>
          </a:prstGeom>
          <a:noFill/>
        </p:spPr>
        <p:txBody>
          <a:bodyPr wrap="square" rtlCol="0">
            <a:spAutoFit/>
          </a:bodyPr>
          <a:lstStyle/>
          <a:p>
            <a:r>
              <a:rPr lang="en-AU" sz="1200" dirty="0"/>
              <a:t>Quick link to test supervision instructions</a:t>
            </a:r>
          </a:p>
        </p:txBody>
      </p:sp>
      <p:cxnSp>
        <p:nvCxnSpPr>
          <p:cNvPr id="20" name="Straight Arrow Connector 19">
            <a:extLst>
              <a:ext uri="{FF2B5EF4-FFF2-40B4-BE49-F238E27FC236}">
                <a16:creationId xmlns:a16="http://schemas.microsoft.com/office/drawing/2014/main" id="{EBA3019E-9459-4CAA-AB95-EBDA53C5DC11}"/>
              </a:ext>
            </a:extLst>
          </p:cNvPr>
          <p:cNvCxnSpPr/>
          <p:nvPr/>
        </p:nvCxnSpPr>
        <p:spPr>
          <a:xfrm flipV="1">
            <a:off x="3759947" y="3199417"/>
            <a:ext cx="0" cy="1045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F3369CFD-7339-4D24-A2AA-4CF9A35EB6B0}"/>
              </a:ext>
            </a:extLst>
          </p:cNvPr>
          <p:cNvSpPr>
            <a:spLocks noGrp="1"/>
          </p:cNvSpPr>
          <p:nvPr>
            <p:ph type="sldNum" sz="quarter" idx="4"/>
          </p:nvPr>
        </p:nvSpPr>
        <p:spPr/>
        <p:txBody>
          <a:bodyPr/>
          <a:lstStyle/>
          <a:p>
            <a:fld id="{FDB8AFCA-8319-2F4C-8820-33501F52AF08}" type="slidenum">
              <a:rPr lang="en-US" smtClean="0"/>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3357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3C0C-68D9-4C53-8F06-0A79A5CFEC83}"/>
              </a:ext>
            </a:extLst>
          </p:cNvPr>
          <p:cNvSpPr>
            <a:spLocks noGrp="1"/>
          </p:cNvSpPr>
          <p:nvPr>
            <p:ph type="title"/>
          </p:nvPr>
        </p:nvSpPr>
        <p:spPr>
          <a:xfrm>
            <a:off x="431800" y="425873"/>
            <a:ext cx="7874000" cy="369332"/>
          </a:xfrm>
        </p:spPr>
        <p:txBody>
          <a:bodyPr/>
          <a:lstStyle/>
          <a:p>
            <a:r>
              <a:rPr lang="en-AU" dirty="0"/>
              <a:t>Print student logins (one-time codes)</a:t>
            </a:r>
          </a:p>
        </p:txBody>
      </p:sp>
      <p:sp>
        <p:nvSpPr>
          <p:cNvPr id="3" name="Content Placeholder 2">
            <a:extLst>
              <a:ext uri="{FF2B5EF4-FFF2-40B4-BE49-F238E27FC236}">
                <a16:creationId xmlns:a16="http://schemas.microsoft.com/office/drawing/2014/main" id="{A4CDC9D3-97FA-4E80-BCE1-7C31C7D9C282}"/>
              </a:ext>
            </a:extLst>
          </p:cNvPr>
          <p:cNvSpPr>
            <a:spLocks noGrp="1"/>
          </p:cNvSpPr>
          <p:nvPr>
            <p:ph idx="1"/>
          </p:nvPr>
        </p:nvSpPr>
        <p:spPr>
          <a:xfrm>
            <a:off x="442996" y="1148763"/>
            <a:ext cx="7874001" cy="787908"/>
          </a:xfrm>
        </p:spPr>
        <p:txBody>
          <a:bodyPr/>
          <a:lstStyle/>
          <a:p>
            <a:r>
              <a:rPr lang="en-AU" dirty="0"/>
              <a:t>Your school coordinator will either provide the student one-time codes, or ask you to print them yourself.</a:t>
            </a:r>
          </a:p>
          <a:p>
            <a:r>
              <a:rPr lang="en-AU" dirty="0"/>
              <a:t>Make sure you have these handy on test day to distribute to the students</a:t>
            </a:r>
          </a:p>
        </p:txBody>
      </p:sp>
      <p:sp>
        <p:nvSpPr>
          <p:cNvPr id="4" name="Slide Number Placeholder 3">
            <a:extLst>
              <a:ext uri="{FF2B5EF4-FFF2-40B4-BE49-F238E27FC236}">
                <a16:creationId xmlns:a16="http://schemas.microsoft.com/office/drawing/2014/main" id="{F541DA94-0AA7-4482-A9C9-BE33A5CA6C35}"/>
              </a:ext>
            </a:extLst>
          </p:cNvPr>
          <p:cNvSpPr>
            <a:spLocks noGrp="1"/>
          </p:cNvSpPr>
          <p:nvPr>
            <p:ph type="sldNum" sz="quarter" idx="4"/>
          </p:nvPr>
        </p:nvSpPr>
        <p:spPr/>
        <p:txBody>
          <a:bodyPr/>
          <a:lstStyle/>
          <a:p>
            <a:fld id="{FDB8AFCA-8319-2F4C-8820-33501F52AF08}" type="slidenum">
              <a:rPr lang="en-US" smtClean="0"/>
              <a:pPr/>
              <a:t>19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4423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50" y="415087"/>
            <a:ext cx="7874000" cy="341833"/>
          </a:xfrm>
        </p:spPr>
        <p:txBody>
          <a:bodyPr>
            <a:noAutofit/>
          </a:bodyPr>
          <a:lstStyle/>
          <a:p>
            <a:pPr>
              <a:lnSpc>
                <a:spcPct val="90000"/>
              </a:lnSpc>
            </a:pPr>
            <a:r>
              <a:rPr lang="en-AU" dirty="0">
                <a:solidFill>
                  <a:schemeClr val="tx2"/>
                </a:solidFill>
                <a:latin typeface="+mj-lt"/>
              </a:rPr>
              <a:t>Who is this presentation for?</a:t>
            </a:r>
            <a:endParaRPr lang="en-US" dirty="0">
              <a:solidFill>
                <a:schemeClr val="tx2"/>
              </a:solidFill>
              <a:latin typeface="+mj-lt"/>
            </a:endParaRPr>
          </a:p>
        </p:txBody>
      </p:sp>
      <p:sp>
        <p:nvSpPr>
          <p:cNvPr id="3" name="Content Placeholder 2"/>
          <p:cNvSpPr>
            <a:spLocks noGrp="1"/>
          </p:cNvSpPr>
          <p:nvPr>
            <p:ph idx="1"/>
          </p:nvPr>
        </p:nvSpPr>
        <p:spPr>
          <a:xfrm>
            <a:off x="431800" y="1136948"/>
            <a:ext cx="7874001" cy="1213822"/>
          </a:xfrm>
        </p:spPr>
        <p:txBody>
          <a:bodyPr/>
          <a:lstStyle/>
          <a:p>
            <a:pPr marL="0" indent="0">
              <a:buNone/>
            </a:pPr>
            <a:r>
              <a:rPr lang="en-AU" sz="1800" dirty="0">
                <a:latin typeface="+mn-lt"/>
              </a:rPr>
              <a:t>The following school staff will find this presentation helpful:</a:t>
            </a:r>
          </a:p>
          <a:p>
            <a:r>
              <a:rPr lang="en-AU" sz="1800" dirty="0">
                <a:latin typeface="+mn-lt"/>
              </a:rPr>
              <a:t>Classroom teachers who will be supervising the assessments on test day</a:t>
            </a:r>
          </a:p>
          <a:p>
            <a:r>
              <a:rPr lang="en-AU" sz="1800" dirty="0">
                <a:latin typeface="+mn-lt"/>
              </a:rPr>
              <a:t>IT support staff who will assist with device preparation and technical readiness.  </a:t>
            </a:r>
          </a:p>
          <a:p>
            <a:pPr marL="0" indent="0">
              <a:buNone/>
            </a:pPr>
            <a:endParaRPr lang="en-AU" sz="2400" dirty="0"/>
          </a:p>
          <a:p>
            <a:pPr marL="0" indent="0">
              <a:buNone/>
            </a:pPr>
            <a:endParaRPr lang="en-AU" sz="2400" dirty="0"/>
          </a:p>
          <a:p>
            <a:pPr marL="0" indent="0">
              <a:buNone/>
            </a:pPr>
            <a:endParaRPr lang="en-AU" sz="2400" dirty="0"/>
          </a:p>
        </p:txBody>
      </p:sp>
      <p:sp>
        <p:nvSpPr>
          <p:cNvPr id="4" name="Slide Number Placeholder 3">
            <a:extLst>
              <a:ext uri="{FF2B5EF4-FFF2-40B4-BE49-F238E27FC236}">
                <a16:creationId xmlns:a16="http://schemas.microsoft.com/office/drawing/2014/main" id="{58FF9AA4-5BBA-4DC7-BF9F-F7C35E052284}"/>
              </a:ext>
            </a:extLst>
          </p:cNvPr>
          <p:cNvSpPr>
            <a:spLocks noGrp="1"/>
          </p:cNvSpPr>
          <p:nvPr>
            <p:ph type="sldNum" sz="quarter" idx="4"/>
          </p:nvPr>
        </p:nvSpPr>
        <p:spPr/>
        <p:txBody>
          <a:bodyPr/>
          <a:lstStyle/>
          <a:p>
            <a:fld id="{FDB8AFCA-8319-2F4C-8820-33501F52AF08}" type="slidenum">
              <a:rPr lang="en-US" smtClean="0"/>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0493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B00B4-97A1-4BF2-A662-1E60ABC2D09C}"/>
              </a:ext>
            </a:extLst>
          </p:cNvPr>
          <p:cNvSpPr>
            <a:spLocks noGrp="1"/>
          </p:cNvSpPr>
          <p:nvPr>
            <p:ph idx="1"/>
          </p:nvPr>
        </p:nvSpPr>
        <p:spPr>
          <a:xfrm>
            <a:off x="431800" y="1141299"/>
            <a:ext cx="7775407" cy="492443"/>
          </a:xfrm>
        </p:spPr>
        <p:txBody>
          <a:bodyPr/>
          <a:lstStyle/>
          <a:p>
            <a:pPr marL="0" indent="0">
              <a:buNone/>
            </a:pPr>
            <a:r>
              <a:rPr lang="en-AU" dirty="0"/>
              <a:t>The next 4 </a:t>
            </a:r>
            <a:r>
              <a:rPr lang="en-AU"/>
              <a:t>slides show how </a:t>
            </a:r>
            <a:r>
              <a:rPr lang="en-AU" dirty="0"/>
              <a:t>to print student logins. You can ignore these if your school coordinator is providing them to you.</a:t>
            </a:r>
          </a:p>
        </p:txBody>
      </p:sp>
      <p:sp>
        <p:nvSpPr>
          <p:cNvPr id="2" name="Slide Number Placeholder 1">
            <a:extLst>
              <a:ext uri="{FF2B5EF4-FFF2-40B4-BE49-F238E27FC236}">
                <a16:creationId xmlns:a16="http://schemas.microsoft.com/office/drawing/2014/main" id="{A0859A92-9F07-40B3-A7C2-044FDBFB5137}"/>
              </a:ext>
            </a:extLst>
          </p:cNvPr>
          <p:cNvSpPr>
            <a:spLocks noGrp="1"/>
          </p:cNvSpPr>
          <p:nvPr>
            <p:ph type="sldNum" sz="quarter" idx="4"/>
          </p:nvPr>
        </p:nvSpPr>
        <p:spPr/>
        <p:txBody>
          <a:bodyPr/>
          <a:lstStyle/>
          <a:p>
            <a:fld id="{FDB8AFCA-8319-2F4C-8820-33501F52AF08}" type="slidenum">
              <a:rPr lang="en-US" smtClean="0"/>
              <a:pPr/>
              <a:t>20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03176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2B0C-FBAD-417F-8933-0F430D530142}"/>
              </a:ext>
            </a:extLst>
          </p:cNvPr>
          <p:cNvSpPr>
            <a:spLocks noGrp="1"/>
          </p:cNvSpPr>
          <p:nvPr>
            <p:ph type="title"/>
          </p:nvPr>
        </p:nvSpPr>
        <p:spPr>
          <a:xfrm>
            <a:off x="431800" y="414677"/>
            <a:ext cx="7874000" cy="369332"/>
          </a:xfrm>
        </p:spPr>
        <p:txBody>
          <a:bodyPr/>
          <a:lstStyle/>
          <a:p>
            <a:r>
              <a:rPr lang="en-AU" dirty="0"/>
              <a:t>Print student logins</a:t>
            </a:r>
          </a:p>
        </p:txBody>
      </p:sp>
      <p:sp>
        <p:nvSpPr>
          <p:cNvPr id="3" name="Content Placeholder 2">
            <a:extLst>
              <a:ext uri="{FF2B5EF4-FFF2-40B4-BE49-F238E27FC236}">
                <a16:creationId xmlns:a16="http://schemas.microsoft.com/office/drawing/2014/main" id="{793E031D-2DA2-4DDF-8CED-019FD72B5AB9}"/>
              </a:ext>
            </a:extLst>
          </p:cNvPr>
          <p:cNvSpPr>
            <a:spLocks noGrp="1"/>
          </p:cNvSpPr>
          <p:nvPr>
            <p:ph idx="1"/>
          </p:nvPr>
        </p:nvSpPr>
        <p:spPr>
          <a:xfrm>
            <a:off x="431799" y="1133834"/>
            <a:ext cx="7874001" cy="1575816"/>
          </a:xfrm>
        </p:spPr>
        <p:txBody>
          <a:bodyPr/>
          <a:lstStyle/>
          <a:p>
            <a:r>
              <a:rPr lang="en-AU" dirty="0"/>
              <a:t>The school coordinator or the unrestricted teacher/teacher user roles can print student logins.</a:t>
            </a:r>
          </a:p>
          <a:p>
            <a:r>
              <a:rPr lang="en-AU" dirty="0"/>
              <a:t>If a student is sitting more than 1 subject they will need a unique one-time code printed for each subject they are sitting.</a:t>
            </a:r>
          </a:p>
          <a:p>
            <a:r>
              <a:rPr lang="en-AU" dirty="0"/>
              <a:t>Student data must be imported and test licences must be allocated to students </a:t>
            </a:r>
            <a:r>
              <a:rPr lang="en-AU" b="1" dirty="0"/>
              <a:t>before</a:t>
            </a:r>
            <a:r>
              <a:rPr lang="en-AU" dirty="0"/>
              <a:t> the one-time codes can be printed (School Coordinator role does these 2 tasks).</a:t>
            </a:r>
          </a:p>
        </p:txBody>
      </p:sp>
      <p:sp>
        <p:nvSpPr>
          <p:cNvPr id="4" name="Slide Number Placeholder 3">
            <a:extLst>
              <a:ext uri="{FF2B5EF4-FFF2-40B4-BE49-F238E27FC236}">
                <a16:creationId xmlns:a16="http://schemas.microsoft.com/office/drawing/2014/main" id="{F8ACD98C-5647-428C-ACE0-B4CABF7B6226}"/>
              </a:ext>
            </a:extLst>
          </p:cNvPr>
          <p:cNvSpPr>
            <a:spLocks noGrp="1"/>
          </p:cNvSpPr>
          <p:nvPr>
            <p:ph type="sldNum" sz="quarter" idx="4"/>
          </p:nvPr>
        </p:nvSpPr>
        <p:spPr/>
        <p:txBody>
          <a:bodyPr/>
          <a:lstStyle/>
          <a:p>
            <a:fld id="{FDB8AFCA-8319-2F4C-8820-33501F52AF08}" type="slidenum">
              <a:rPr lang="en-US" smtClean="0"/>
              <a:pPr/>
              <a:t>21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1709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DE1CFD-E8BD-4829-90D3-FE9498EBB90F}"/>
              </a:ext>
            </a:extLst>
          </p:cNvPr>
          <p:cNvPicPr>
            <a:picLocks noChangeAspect="1"/>
          </p:cNvPicPr>
          <p:nvPr/>
        </p:nvPicPr>
        <p:blipFill>
          <a:blip r:embed="rId2"/>
          <a:stretch>
            <a:fillRect/>
          </a:stretch>
        </p:blipFill>
        <p:spPr>
          <a:xfrm>
            <a:off x="1895665" y="1134814"/>
            <a:ext cx="6745276" cy="2419752"/>
          </a:xfrm>
          <a:prstGeom prst="rect">
            <a:avLst/>
          </a:prstGeom>
        </p:spPr>
      </p:pic>
      <p:sp>
        <p:nvSpPr>
          <p:cNvPr id="2" name="Title 1">
            <a:extLst>
              <a:ext uri="{FF2B5EF4-FFF2-40B4-BE49-F238E27FC236}">
                <a16:creationId xmlns:a16="http://schemas.microsoft.com/office/drawing/2014/main" id="{10E53C01-81A6-4AD7-827C-5D3661952EE1}"/>
              </a:ext>
            </a:extLst>
          </p:cNvPr>
          <p:cNvSpPr>
            <a:spLocks noGrp="1"/>
          </p:cNvSpPr>
          <p:nvPr>
            <p:ph type="title"/>
          </p:nvPr>
        </p:nvSpPr>
        <p:spPr>
          <a:xfrm>
            <a:off x="431800" y="416281"/>
            <a:ext cx="8378189" cy="553998"/>
          </a:xfrm>
        </p:spPr>
        <p:txBody>
          <a:bodyPr/>
          <a:lstStyle/>
          <a:p>
            <a:r>
              <a:rPr lang="en-AU" dirty="0"/>
              <a:t>Print student logins</a:t>
            </a:r>
          </a:p>
        </p:txBody>
      </p:sp>
      <p:sp>
        <p:nvSpPr>
          <p:cNvPr id="7" name="Rectangle 6">
            <a:extLst>
              <a:ext uri="{FF2B5EF4-FFF2-40B4-BE49-F238E27FC236}">
                <a16:creationId xmlns:a16="http://schemas.microsoft.com/office/drawing/2014/main" id="{2FBBF1DC-364F-4387-81B6-E8C1767F9338}"/>
              </a:ext>
            </a:extLst>
          </p:cNvPr>
          <p:cNvSpPr/>
          <p:nvPr/>
        </p:nvSpPr>
        <p:spPr>
          <a:xfrm>
            <a:off x="6340288" y="1446517"/>
            <a:ext cx="445770" cy="971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5" name="Oval 34">
            <a:extLst>
              <a:ext uri="{FF2B5EF4-FFF2-40B4-BE49-F238E27FC236}">
                <a16:creationId xmlns:a16="http://schemas.microsoft.com/office/drawing/2014/main" id="{9F13BA38-C139-43AF-90C3-E07FB6524671}"/>
              </a:ext>
            </a:extLst>
          </p:cNvPr>
          <p:cNvSpPr/>
          <p:nvPr/>
        </p:nvSpPr>
        <p:spPr>
          <a:xfrm>
            <a:off x="2198456" y="2012793"/>
            <a:ext cx="948019" cy="347265"/>
          </a:xfrm>
          <a:prstGeom prst="ellipse">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Box 2">
            <a:extLst>
              <a:ext uri="{FF2B5EF4-FFF2-40B4-BE49-F238E27FC236}">
                <a16:creationId xmlns:a16="http://schemas.microsoft.com/office/drawing/2014/main" id="{30C1F59C-F9EA-478D-9B52-786C0D49534A}"/>
              </a:ext>
            </a:extLst>
          </p:cNvPr>
          <p:cNvSpPr txBox="1"/>
          <p:nvPr/>
        </p:nvSpPr>
        <p:spPr>
          <a:xfrm>
            <a:off x="369657" y="2037038"/>
            <a:ext cx="1284194" cy="830997"/>
          </a:xfrm>
          <a:prstGeom prst="rect">
            <a:avLst/>
          </a:prstGeom>
          <a:noFill/>
        </p:spPr>
        <p:txBody>
          <a:bodyPr wrap="square" rtlCol="0">
            <a:spAutoFit/>
          </a:bodyPr>
          <a:lstStyle/>
          <a:p>
            <a:r>
              <a:rPr lang="en-AU" sz="1200" dirty="0"/>
              <a:t>1. Select print student logins on the dashboard</a:t>
            </a:r>
          </a:p>
        </p:txBody>
      </p:sp>
      <p:cxnSp>
        <p:nvCxnSpPr>
          <p:cNvPr id="5" name="Straight Arrow Connector 4">
            <a:extLst>
              <a:ext uri="{FF2B5EF4-FFF2-40B4-BE49-F238E27FC236}">
                <a16:creationId xmlns:a16="http://schemas.microsoft.com/office/drawing/2014/main" id="{8AC0D27F-29D0-4D28-BE2C-3984AE6232AC}"/>
              </a:ext>
            </a:extLst>
          </p:cNvPr>
          <p:cNvCxnSpPr>
            <a:cxnSpLocks/>
          </p:cNvCxnSpPr>
          <p:nvPr/>
        </p:nvCxnSpPr>
        <p:spPr>
          <a:xfrm>
            <a:off x="1500362" y="2152067"/>
            <a:ext cx="6980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D303DD5-BE2F-419D-A8A6-A914CC2F62F1}"/>
              </a:ext>
            </a:extLst>
          </p:cNvPr>
          <p:cNvSpPr>
            <a:spLocks noGrp="1"/>
          </p:cNvSpPr>
          <p:nvPr>
            <p:ph type="sldNum" sz="quarter" idx="4"/>
          </p:nvPr>
        </p:nvSpPr>
        <p:spPr/>
        <p:txBody>
          <a:bodyPr/>
          <a:lstStyle/>
          <a:p>
            <a:fld id="{FDB8AFCA-8319-2F4C-8820-33501F52AF08}" type="slidenum">
              <a:rPr lang="en-US" smtClean="0"/>
              <a:pPr/>
              <a:t>22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11725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8DE5C-402C-4CA0-A4BA-9061AB991F9F}"/>
              </a:ext>
            </a:extLst>
          </p:cNvPr>
          <p:cNvPicPr>
            <a:picLocks noChangeAspect="1"/>
          </p:cNvPicPr>
          <p:nvPr/>
        </p:nvPicPr>
        <p:blipFill>
          <a:blip r:embed="rId2"/>
          <a:stretch>
            <a:fillRect/>
          </a:stretch>
        </p:blipFill>
        <p:spPr>
          <a:xfrm>
            <a:off x="1309692" y="1134795"/>
            <a:ext cx="6057549" cy="2507141"/>
          </a:xfrm>
          <a:prstGeom prst="rect">
            <a:avLst/>
          </a:prstGeom>
        </p:spPr>
      </p:pic>
      <p:sp>
        <p:nvSpPr>
          <p:cNvPr id="2" name="Title 1">
            <a:extLst>
              <a:ext uri="{FF2B5EF4-FFF2-40B4-BE49-F238E27FC236}">
                <a16:creationId xmlns:a16="http://schemas.microsoft.com/office/drawing/2014/main" id="{BAC24BF0-0568-400D-90C8-F43A6790226F}"/>
              </a:ext>
            </a:extLst>
          </p:cNvPr>
          <p:cNvSpPr>
            <a:spLocks noGrp="1"/>
          </p:cNvSpPr>
          <p:nvPr>
            <p:ph type="title"/>
          </p:nvPr>
        </p:nvSpPr>
        <p:spPr>
          <a:xfrm>
            <a:off x="431800" y="416475"/>
            <a:ext cx="7874000" cy="369332"/>
          </a:xfrm>
        </p:spPr>
        <p:txBody>
          <a:bodyPr/>
          <a:lstStyle/>
          <a:p>
            <a:r>
              <a:rPr lang="en-AU" dirty="0"/>
              <a:t>Print student logins</a:t>
            </a:r>
          </a:p>
        </p:txBody>
      </p:sp>
      <p:sp>
        <p:nvSpPr>
          <p:cNvPr id="10" name="Rectangle 9">
            <a:extLst>
              <a:ext uri="{FF2B5EF4-FFF2-40B4-BE49-F238E27FC236}">
                <a16:creationId xmlns:a16="http://schemas.microsoft.com/office/drawing/2014/main" id="{35D073AA-62F9-472B-898D-FB543E7F8007}"/>
              </a:ext>
            </a:extLst>
          </p:cNvPr>
          <p:cNvSpPr/>
          <p:nvPr/>
        </p:nvSpPr>
        <p:spPr>
          <a:xfrm>
            <a:off x="5342722" y="2186686"/>
            <a:ext cx="1916194" cy="651219"/>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36500670-2FB5-4E94-B61F-A2A76E1DC4BB}"/>
              </a:ext>
            </a:extLst>
          </p:cNvPr>
          <p:cNvSpPr/>
          <p:nvPr/>
        </p:nvSpPr>
        <p:spPr>
          <a:xfrm>
            <a:off x="1658222" y="3098846"/>
            <a:ext cx="724540" cy="212912"/>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12E34F21-C013-4DDA-A07E-3789F7A768AB}"/>
              </a:ext>
            </a:extLst>
          </p:cNvPr>
          <p:cNvSpPr/>
          <p:nvPr/>
        </p:nvSpPr>
        <p:spPr>
          <a:xfrm flipV="1">
            <a:off x="5369604" y="2903068"/>
            <a:ext cx="1889312" cy="212912"/>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C90938E5-E261-4C87-BD29-4E1083EC7A62}"/>
              </a:ext>
            </a:extLst>
          </p:cNvPr>
          <p:cNvSpPr/>
          <p:nvPr/>
        </p:nvSpPr>
        <p:spPr>
          <a:xfrm>
            <a:off x="1885761" y="3358465"/>
            <a:ext cx="903970" cy="248770"/>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6C971042-9AB0-46BB-A028-9569F2637EEC}"/>
              </a:ext>
            </a:extLst>
          </p:cNvPr>
          <p:cNvSpPr txBox="1"/>
          <p:nvPr/>
        </p:nvSpPr>
        <p:spPr>
          <a:xfrm>
            <a:off x="5807857" y="1570559"/>
            <a:ext cx="1889312" cy="646331"/>
          </a:xfrm>
          <a:prstGeom prst="rect">
            <a:avLst/>
          </a:prstGeom>
          <a:noFill/>
        </p:spPr>
        <p:txBody>
          <a:bodyPr wrap="square" rtlCol="0">
            <a:spAutoFit/>
          </a:bodyPr>
          <a:lstStyle/>
          <a:p>
            <a:r>
              <a:rPr lang="en-AU" sz="1200" dirty="0"/>
              <a:t>2. Use the drop downs to filter to the required test</a:t>
            </a:r>
          </a:p>
        </p:txBody>
      </p:sp>
      <p:sp>
        <p:nvSpPr>
          <p:cNvPr id="16" name="TextBox 15">
            <a:extLst>
              <a:ext uri="{FF2B5EF4-FFF2-40B4-BE49-F238E27FC236}">
                <a16:creationId xmlns:a16="http://schemas.microsoft.com/office/drawing/2014/main" id="{35F232D3-7072-4232-B5F4-38EECCB76B96}"/>
              </a:ext>
            </a:extLst>
          </p:cNvPr>
          <p:cNvSpPr txBox="1"/>
          <p:nvPr/>
        </p:nvSpPr>
        <p:spPr>
          <a:xfrm>
            <a:off x="6460353" y="3153482"/>
            <a:ext cx="1793644" cy="276999"/>
          </a:xfrm>
          <a:prstGeom prst="rect">
            <a:avLst/>
          </a:prstGeom>
          <a:noFill/>
        </p:spPr>
        <p:txBody>
          <a:bodyPr wrap="square" rtlCol="0">
            <a:spAutoFit/>
          </a:bodyPr>
          <a:lstStyle/>
          <a:p>
            <a:r>
              <a:rPr lang="en-AU" sz="1200" dirty="0"/>
              <a:t>3. Choose print layout</a:t>
            </a:r>
          </a:p>
        </p:txBody>
      </p:sp>
      <p:sp>
        <p:nvSpPr>
          <p:cNvPr id="17" name="TextBox 16">
            <a:extLst>
              <a:ext uri="{FF2B5EF4-FFF2-40B4-BE49-F238E27FC236}">
                <a16:creationId xmlns:a16="http://schemas.microsoft.com/office/drawing/2014/main" id="{E4F29791-A3DB-4080-9010-C1D950A022B0}"/>
              </a:ext>
            </a:extLst>
          </p:cNvPr>
          <p:cNvSpPr txBox="1"/>
          <p:nvPr/>
        </p:nvSpPr>
        <p:spPr>
          <a:xfrm>
            <a:off x="1782012" y="3634540"/>
            <a:ext cx="1889312" cy="646331"/>
          </a:xfrm>
          <a:prstGeom prst="rect">
            <a:avLst/>
          </a:prstGeom>
          <a:noFill/>
        </p:spPr>
        <p:txBody>
          <a:bodyPr wrap="square" rtlCol="0">
            <a:spAutoFit/>
          </a:bodyPr>
          <a:lstStyle/>
          <a:p>
            <a:r>
              <a:rPr lang="en-AU" sz="1200" dirty="0"/>
              <a:t>4. List of students will appear under this tab based on filters selected</a:t>
            </a:r>
          </a:p>
        </p:txBody>
      </p:sp>
      <p:sp>
        <p:nvSpPr>
          <p:cNvPr id="18" name="TextBox 17">
            <a:extLst>
              <a:ext uri="{FF2B5EF4-FFF2-40B4-BE49-F238E27FC236}">
                <a16:creationId xmlns:a16="http://schemas.microsoft.com/office/drawing/2014/main" id="{5310184A-ED2A-4F93-9394-83E7E6EF4C63}"/>
              </a:ext>
            </a:extLst>
          </p:cNvPr>
          <p:cNvSpPr txBox="1"/>
          <p:nvPr/>
        </p:nvSpPr>
        <p:spPr>
          <a:xfrm>
            <a:off x="348392" y="2972410"/>
            <a:ext cx="1008950" cy="1200329"/>
          </a:xfrm>
          <a:prstGeom prst="rect">
            <a:avLst/>
          </a:prstGeom>
          <a:noFill/>
        </p:spPr>
        <p:txBody>
          <a:bodyPr wrap="square" rtlCol="0">
            <a:spAutoFit/>
          </a:bodyPr>
          <a:lstStyle/>
          <a:p>
            <a:r>
              <a:rPr lang="en-AU" sz="1200" dirty="0"/>
              <a:t>5. Click download to generate a PDF which can be printed</a:t>
            </a:r>
          </a:p>
        </p:txBody>
      </p:sp>
      <p:sp>
        <p:nvSpPr>
          <p:cNvPr id="19" name="Rectangle 18">
            <a:extLst>
              <a:ext uri="{FF2B5EF4-FFF2-40B4-BE49-F238E27FC236}">
                <a16:creationId xmlns:a16="http://schemas.microsoft.com/office/drawing/2014/main" id="{EB218DF4-F799-4151-9EB0-8B1D17FE5A2C}"/>
              </a:ext>
            </a:extLst>
          </p:cNvPr>
          <p:cNvSpPr/>
          <p:nvPr/>
        </p:nvSpPr>
        <p:spPr>
          <a:xfrm>
            <a:off x="6879410" y="1008726"/>
            <a:ext cx="743803" cy="109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F984868F-1BB6-40C4-AA7D-A3B7B0889F19}"/>
              </a:ext>
            </a:extLst>
          </p:cNvPr>
          <p:cNvSpPr>
            <a:spLocks noGrp="1"/>
          </p:cNvSpPr>
          <p:nvPr>
            <p:ph type="sldNum" sz="quarter" idx="4"/>
          </p:nvPr>
        </p:nvSpPr>
        <p:spPr/>
        <p:txBody>
          <a:bodyPr/>
          <a:lstStyle/>
          <a:p>
            <a:fld id="{FDB8AFCA-8319-2F4C-8820-33501F52AF08}" type="slidenum">
              <a:rPr lang="en-US" smtClean="0"/>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3365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85F4-E849-441A-9056-B809079858BD}"/>
              </a:ext>
            </a:extLst>
          </p:cNvPr>
          <p:cNvSpPr>
            <a:spLocks noGrp="1"/>
          </p:cNvSpPr>
          <p:nvPr>
            <p:ph type="title"/>
          </p:nvPr>
        </p:nvSpPr>
        <p:spPr>
          <a:xfrm>
            <a:off x="431800" y="420241"/>
            <a:ext cx="7874000" cy="369332"/>
          </a:xfrm>
        </p:spPr>
        <p:txBody>
          <a:bodyPr/>
          <a:lstStyle/>
          <a:p>
            <a:r>
              <a:rPr lang="en-AU" dirty="0"/>
              <a:t>Print student logins </a:t>
            </a:r>
          </a:p>
        </p:txBody>
      </p:sp>
      <p:sp>
        <p:nvSpPr>
          <p:cNvPr id="3" name="Content Placeholder 2">
            <a:extLst>
              <a:ext uri="{FF2B5EF4-FFF2-40B4-BE49-F238E27FC236}">
                <a16:creationId xmlns:a16="http://schemas.microsoft.com/office/drawing/2014/main" id="{7B2CB614-0A91-4E1D-B582-9D9E6673B9B4}"/>
              </a:ext>
            </a:extLst>
          </p:cNvPr>
          <p:cNvSpPr>
            <a:spLocks noGrp="1"/>
          </p:cNvSpPr>
          <p:nvPr>
            <p:ph idx="1"/>
          </p:nvPr>
        </p:nvSpPr>
        <p:spPr>
          <a:xfrm>
            <a:off x="431800" y="1134074"/>
            <a:ext cx="6861732" cy="324721"/>
          </a:xfrm>
        </p:spPr>
        <p:txBody>
          <a:bodyPr/>
          <a:lstStyle/>
          <a:p>
            <a:pPr marL="0" indent="0">
              <a:buNone/>
            </a:pPr>
            <a:r>
              <a:rPr lang="en-AU" dirty="0"/>
              <a:t>Choice of format for printing logins: 14, 4, or 1 per A4 page</a:t>
            </a:r>
          </a:p>
        </p:txBody>
      </p:sp>
      <p:sp>
        <p:nvSpPr>
          <p:cNvPr id="5" name="Rectangle 4">
            <a:extLst>
              <a:ext uri="{FF2B5EF4-FFF2-40B4-BE49-F238E27FC236}">
                <a16:creationId xmlns:a16="http://schemas.microsoft.com/office/drawing/2014/main" id="{C419EE14-3ED9-43B7-932C-B96EE804DAC2}"/>
              </a:ext>
            </a:extLst>
          </p:cNvPr>
          <p:cNvSpPr/>
          <p:nvPr/>
        </p:nvSpPr>
        <p:spPr>
          <a:xfrm>
            <a:off x="3032311" y="2282639"/>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3CBBB023-8464-4053-8F45-5E4FFF82D71A}"/>
              </a:ext>
            </a:extLst>
          </p:cNvPr>
          <p:cNvSpPr/>
          <p:nvPr/>
        </p:nvSpPr>
        <p:spPr>
          <a:xfrm>
            <a:off x="5670456" y="2260748"/>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50DB2B07-7147-481E-A4A4-9429778F757B}"/>
              </a:ext>
            </a:extLst>
          </p:cNvPr>
          <p:cNvSpPr/>
          <p:nvPr/>
        </p:nvSpPr>
        <p:spPr>
          <a:xfrm>
            <a:off x="2884394" y="3255069"/>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CF0A5A88-E906-49A7-B57A-0B7D1CC868BC}"/>
              </a:ext>
            </a:extLst>
          </p:cNvPr>
          <p:cNvSpPr/>
          <p:nvPr/>
        </p:nvSpPr>
        <p:spPr>
          <a:xfrm>
            <a:off x="5670455" y="3322545"/>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DD3588B9-D67D-47A3-8F21-C7C58CBBA5F2}"/>
              </a:ext>
            </a:extLst>
          </p:cNvPr>
          <p:cNvSpPr/>
          <p:nvPr/>
        </p:nvSpPr>
        <p:spPr>
          <a:xfrm>
            <a:off x="3032311" y="4304180"/>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526CD5F5-3982-44A8-B3ED-B3920C035DC8}"/>
              </a:ext>
            </a:extLst>
          </p:cNvPr>
          <p:cNvSpPr/>
          <p:nvPr/>
        </p:nvSpPr>
        <p:spPr>
          <a:xfrm>
            <a:off x="5670454" y="4376258"/>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Slide Number Placeholder 10">
            <a:extLst>
              <a:ext uri="{FF2B5EF4-FFF2-40B4-BE49-F238E27FC236}">
                <a16:creationId xmlns:a16="http://schemas.microsoft.com/office/drawing/2014/main" id="{0A2176CE-8E65-4D90-9748-4DDA7134F731}"/>
              </a:ext>
            </a:extLst>
          </p:cNvPr>
          <p:cNvSpPr>
            <a:spLocks noGrp="1"/>
          </p:cNvSpPr>
          <p:nvPr>
            <p:ph type="sldNum" sz="quarter" idx="4"/>
          </p:nvPr>
        </p:nvSpPr>
        <p:spPr/>
        <p:txBody>
          <a:bodyPr/>
          <a:lstStyle/>
          <a:p>
            <a:fld id="{FDB8AFCA-8319-2F4C-8820-33501F52AF08}" type="slidenum">
              <a:rPr lang="en-US" smtClean="0"/>
              <a:pPr/>
              <a:t>24</a:t>
            </a:fld>
            <a:endParaRPr lang="en-US" dirty="0">
              <a:solidFill>
                <a:schemeClr val="tx1">
                  <a:lumMod val="50000"/>
                  <a:lumOff val="50000"/>
                </a:schemeClr>
              </a:solidFill>
            </a:endParaRPr>
          </a:p>
        </p:txBody>
      </p:sp>
      <p:pic>
        <p:nvPicPr>
          <p:cNvPr id="20" name="Picture 19">
            <a:extLst>
              <a:ext uri="{FF2B5EF4-FFF2-40B4-BE49-F238E27FC236}">
                <a16:creationId xmlns:a16="http://schemas.microsoft.com/office/drawing/2014/main" id="{9B44380D-F2FC-48C7-98BA-E9F048778AA4}"/>
              </a:ext>
            </a:extLst>
          </p:cNvPr>
          <p:cNvPicPr>
            <a:picLocks noChangeAspect="1"/>
          </p:cNvPicPr>
          <p:nvPr/>
        </p:nvPicPr>
        <p:blipFill>
          <a:blip r:embed="rId2"/>
          <a:stretch>
            <a:fillRect/>
          </a:stretch>
        </p:blipFill>
        <p:spPr>
          <a:xfrm>
            <a:off x="1861134" y="1658302"/>
            <a:ext cx="5572125" cy="3171825"/>
          </a:xfrm>
          <a:prstGeom prst="rect">
            <a:avLst/>
          </a:prstGeom>
        </p:spPr>
      </p:pic>
      <p:sp>
        <p:nvSpPr>
          <p:cNvPr id="21" name="Rectangle 20">
            <a:extLst>
              <a:ext uri="{FF2B5EF4-FFF2-40B4-BE49-F238E27FC236}">
                <a16:creationId xmlns:a16="http://schemas.microsoft.com/office/drawing/2014/main" id="{07A47381-4F17-4CAC-BEFE-E84BF5FDB05C}"/>
              </a:ext>
            </a:extLst>
          </p:cNvPr>
          <p:cNvSpPr/>
          <p:nvPr/>
        </p:nvSpPr>
        <p:spPr>
          <a:xfrm>
            <a:off x="2009051" y="2307044"/>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E05F2B85-988B-46D5-9ED0-270DC7782066}"/>
              </a:ext>
            </a:extLst>
          </p:cNvPr>
          <p:cNvSpPr/>
          <p:nvPr/>
        </p:nvSpPr>
        <p:spPr>
          <a:xfrm>
            <a:off x="4647196" y="2285153"/>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A79774E7-FA80-4AC1-A186-41994BDD8167}"/>
              </a:ext>
            </a:extLst>
          </p:cNvPr>
          <p:cNvSpPr/>
          <p:nvPr/>
        </p:nvSpPr>
        <p:spPr>
          <a:xfrm>
            <a:off x="1861134" y="3279474"/>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9B29846A-1A99-47A1-8A90-B525B291B52C}"/>
              </a:ext>
            </a:extLst>
          </p:cNvPr>
          <p:cNvSpPr/>
          <p:nvPr/>
        </p:nvSpPr>
        <p:spPr>
          <a:xfrm>
            <a:off x="4647195" y="3346950"/>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097C3569-14D2-4CB1-9330-D1AD17F87482}"/>
              </a:ext>
            </a:extLst>
          </p:cNvPr>
          <p:cNvSpPr/>
          <p:nvPr/>
        </p:nvSpPr>
        <p:spPr>
          <a:xfrm>
            <a:off x="2009051" y="4328585"/>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5CE5DE6C-6D56-4696-B49B-E024D275A794}"/>
              </a:ext>
            </a:extLst>
          </p:cNvPr>
          <p:cNvSpPr/>
          <p:nvPr/>
        </p:nvSpPr>
        <p:spPr>
          <a:xfrm>
            <a:off x="4647194" y="4400663"/>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577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8410"/>
            <a:ext cx="7874000" cy="369332"/>
          </a:xfrm>
        </p:spPr>
        <p:txBody>
          <a:bodyPr/>
          <a:lstStyle/>
          <a:p>
            <a:r>
              <a:rPr lang="en-AU" dirty="0"/>
              <a:t>Supervise live test </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31888"/>
            <a:ext cx="7874001" cy="1674305"/>
          </a:xfrm>
        </p:spPr>
        <p:txBody>
          <a:bodyPr/>
          <a:lstStyle/>
          <a:p>
            <a:pPr marL="0" indent="0">
              <a:buNone/>
            </a:pPr>
            <a:r>
              <a:rPr lang="en-AU" dirty="0"/>
              <a:t>The supervising teacher MUST be logged into the Assessments Portal and access the </a:t>
            </a:r>
            <a:r>
              <a:rPr lang="en-AU" b="1" dirty="0"/>
              <a:t>Supervise live test </a:t>
            </a:r>
            <a:r>
              <a:rPr lang="en-AU" dirty="0"/>
              <a:t>screen to do the following:</a:t>
            </a:r>
          </a:p>
          <a:p>
            <a:pPr lvl="3"/>
            <a:r>
              <a:rPr lang="en-AU" dirty="0"/>
              <a:t>Create and start the test session</a:t>
            </a:r>
          </a:p>
          <a:p>
            <a:pPr lvl="3"/>
            <a:r>
              <a:rPr lang="en-AU" dirty="0"/>
              <a:t>Troubleshoot connectivity issues, e.g. student’s laptop battery fails</a:t>
            </a:r>
          </a:p>
          <a:p>
            <a:pPr lvl="3"/>
            <a:r>
              <a:rPr lang="en-AU" dirty="0"/>
              <a:t>Track student progress through the test</a:t>
            </a:r>
          </a:p>
          <a:p>
            <a:pPr lvl="3"/>
            <a:r>
              <a:rPr lang="en-AU" dirty="0"/>
              <a:t>Check students have submitted their tests</a:t>
            </a:r>
          </a:p>
        </p:txBody>
      </p:sp>
      <p:sp>
        <p:nvSpPr>
          <p:cNvPr id="4" name="Slide Number Placeholder 3">
            <a:extLst>
              <a:ext uri="{FF2B5EF4-FFF2-40B4-BE49-F238E27FC236}">
                <a16:creationId xmlns:a16="http://schemas.microsoft.com/office/drawing/2014/main" id="{D2477099-61DD-4789-9337-57480F49A7BD}"/>
              </a:ext>
            </a:extLst>
          </p:cNvPr>
          <p:cNvSpPr>
            <a:spLocks noGrp="1"/>
          </p:cNvSpPr>
          <p:nvPr>
            <p:ph type="sldNum" sz="quarter" idx="4"/>
          </p:nvPr>
        </p:nvSpPr>
        <p:spPr/>
        <p:txBody>
          <a:bodyPr/>
          <a:lstStyle/>
          <a:p>
            <a:fld id="{FDB8AFCA-8319-2F4C-8820-33501F52AF08}" type="slidenum">
              <a:rPr lang="en-US" smtClean="0"/>
              <a:pPr/>
              <a:t>25</a:t>
            </a:fld>
            <a:endParaRPr lang="en-US" dirty="0">
              <a:solidFill>
                <a:schemeClr val="tx1">
                  <a:lumMod val="50000"/>
                  <a:lumOff val="50000"/>
                </a:schemeClr>
              </a:solidFill>
            </a:endParaRPr>
          </a:p>
        </p:txBody>
      </p:sp>
    </p:spTree>
    <p:extLst>
      <p:ext uri="{BB962C8B-B14F-4D97-AF65-F5344CB8AC3E}">
        <p14:creationId xmlns:p14="http://schemas.microsoft.com/office/powerpoint/2010/main" val="60292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5F143A-A2A7-4E1A-892B-16EB58827460}"/>
              </a:ext>
            </a:extLst>
          </p:cNvPr>
          <p:cNvPicPr>
            <a:picLocks noChangeAspect="1"/>
          </p:cNvPicPr>
          <p:nvPr/>
        </p:nvPicPr>
        <p:blipFill>
          <a:blip r:embed="rId2"/>
          <a:stretch>
            <a:fillRect/>
          </a:stretch>
        </p:blipFill>
        <p:spPr>
          <a:xfrm>
            <a:off x="431800" y="1838325"/>
            <a:ext cx="6745276" cy="2419752"/>
          </a:xfrm>
          <a:prstGeom prst="rect">
            <a:avLst/>
          </a:prstGeom>
        </p:spPr>
      </p:pic>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Supervising live test</a:t>
            </a:r>
          </a:p>
        </p:txBody>
      </p:sp>
      <p:sp>
        <p:nvSpPr>
          <p:cNvPr id="11" name="TextBox 10">
            <a:extLst>
              <a:ext uri="{FF2B5EF4-FFF2-40B4-BE49-F238E27FC236}">
                <a16:creationId xmlns:a16="http://schemas.microsoft.com/office/drawing/2014/main" id="{83EEB144-F20B-44FD-BA11-405859D2058F}"/>
              </a:ext>
            </a:extLst>
          </p:cNvPr>
          <p:cNvSpPr txBox="1"/>
          <p:nvPr/>
        </p:nvSpPr>
        <p:spPr>
          <a:xfrm>
            <a:off x="375092" y="1137198"/>
            <a:ext cx="5318311" cy="338554"/>
          </a:xfrm>
          <a:prstGeom prst="rect">
            <a:avLst/>
          </a:prstGeom>
          <a:noFill/>
        </p:spPr>
        <p:txBody>
          <a:bodyPr wrap="square" rtlCol="0" anchor="t">
            <a:spAutoFit/>
          </a:bodyPr>
          <a:lstStyle/>
          <a:p>
            <a:r>
              <a:rPr lang="en-AU" sz="1600" dirty="0"/>
              <a:t>Assessments Portal Teacher Dashboard</a:t>
            </a:r>
          </a:p>
        </p:txBody>
      </p:sp>
      <p:sp>
        <p:nvSpPr>
          <p:cNvPr id="8" name="Oval 7">
            <a:extLst>
              <a:ext uri="{FF2B5EF4-FFF2-40B4-BE49-F238E27FC236}">
                <a16:creationId xmlns:a16="http://schemas.microsoft.com/office/drawing/2014/main" id="{9B24AB3B-7931-46B4-AB60-D6ED77F30188}"/>
              </a:ext>
            </a:extLst>
          </p:cNvPr>
          <p:cNvSpPr/>
          <p:nvPr/>
        </p:nvSpPr>
        <p:spPr>
          <a:xfrm>
            <a:off x="4472622" y="1927923"/>
            <a:ext cx="995083" cy="235324"/>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Oval 9">
            <a:extLst>
              <a:ext uri="{FF2B5EF4-FFF2-40B4-BE49-F238E27FC236}">
                <a16:creationId xmlns:a16="http://schemas.microsoft.com/office/drawing/2014/main" id="{8865C19D-9579-4E9B-85AB-118EED5171D8}"/>
              </a:ext>
            </a:extLst>
          </p:cNvPr>
          <p:cNvSpPr/>
          <p:nvPr/>
        </p:nvSpPr>
        <p:spPr>
          <a:xfrm>
            <a:off x="2897500" y="2608363"/>
            <a:ext cx="1196789" cy="294381"/>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08ED6073-0BDF-487E-AD7B-2DCBB7B27DC5}"/>
              </a:ext>
            </a:extLst>
          </p:cNvPr>
          <p:cNvSpPr txBox="1"/>
          <p:nvPr/>
        </p:nvSpPr>
        <p:spPr>
          <a:xfrm>
            <a:off x="2709116" y="4321537"/>
            <a:ext cx="2846273" cy="276999"/>
          </a:xfrm>
          <a:prstGeom prst="rect">
            <a:avLst/>
          </a:prstGeom>
          <a:noFill/>
        </p:spPr>
        <p:txBody>
          <a:bodyPr wrap="square" rtlCol="0">
            <a:spAutoFit/>
          </a:bodyPr>
          <a:lstStyle/>
          <a:p>
            <a:r>
              <a:rPr lang="en-AU" sz="1200" dirty="0"/>
              <a:t>Quick link to Supervise live test screen</a:t>
            </a:r>
          </a:p>
        </p:txBody>
      </p:sp>
      <p:cxnSp>
        <p:nvCxnSpPr>
          <p:cNvPr id="20" name="Straight Arrow Connector 19">
            <a:extLst>
              <a:ext uri="{FF2B5EF4-FFF2-40B4-BE49-F238E27FC236}">
                <a16:creationId xmlns:a16="http://schemas.microsoft.com/office/drawing/2014/main" id="{EBA3019E-9459-4CAA-AB95-EBDA53C5DC11}"/>
              </a:ext>
            </a:extLst>
          </p:cNvPr>
          <p:cNvCxnSpPr>
            <a:cxnSpLocks/>
          </p:cNvCxnSpPr>
          <p:nvPr/>
        </p:nvCxnSpPr>
        <p:spPr>
          <a:xfrm flipV="1">
            <a:off x="3495894" y="2847761"/>
            <a:ext cx="0" cy="1431032"/>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05E7CE6C-E13C-4145-B228-5F45665D5B97}"/>
              </a:ext>
            </a:extLst>
          </p:cNvPr>
          <p:cNvSpPr>
            <a:spLocks noGrp="1"/>
          </p:cNvSpPr>
          <p:nvPr>
            <p:ph type="sldNum" sz="quarter" idx="4"/>
          </p:nvPr>
        </p:nvSpPr>
        <p:spPr/>
        <p:txBody>
          <a:bodyPr/>
          <a:lstStyle/>
          <a:p>
            <a:fld id="{FDB8AFCA-8319-2F4C-8820-33501F52AF08}" type="slidenum">
              <a:rPr lang="en-US" smtClean="0"/>
              <a:pPr/>
              <a:t>26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2411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46C54-2B1B-4415-885B-1B532657FB8B}"/>
              </a:ext>
            </a:extLst>
          </p:cNvPr>
          <p:cNvPicPr>
            <a:picLocks noChangeAspect="1"/>
          </p:cNvPicPr>
          <p:nvPr/>
        </p:nvPicPr>
        <p:blipFill>
          <a:blip r:embed="rId2"/>
          <a:stretch>
            <a:fillRect/>
          </a:stretch>
        </p:blipFill>
        <p:spPr>
          <a:xfrm>
            <a:off x="431800" y="1132324"/>
            <a:ext cx="7101618" cy="2625008"/>
          </a:xfrm>
          <a:prstGeom prst="rect">
            <a:avLst/>
          </a:prstGeom>
        </p:spPr>
      </p:pic>
      <p:sp>
        <p:nvSpPr>
          <p:cNvPr id="2" name="Title 1">
            <a:extLst>
              <a:ext uri="{FF2B5EF4-FFF2-40B4-BE49-F238E27FC236}">
                <a16:creationId xmlns:a16="http://schemas.microsoft.com/office/drawing/2014/main" id="{15DD99EA-3817-4B56-9BA1-3BA76603963E}"/>
              </a:ext>
            </a:extLst>
          </p:cNvPr>
          <p:cNvSpPr>
            <a:spLocks noGrp="1"/>
          </p:cNvSpPr>
          <p:nvPr>
            <p:ph type="title"/>
          </p:nvPr>
        </p:nvSpPr>
        <p:spPr>
          <a:xfrm>
            <a:off x="431800" y="419053"/>
            <a:ext cx="7874000" cy="369332"/>
          </a:xfrm>
        </p:spPr>
        <p:txBody>
          <a:bodyPr/>
          <a:lstStyle/>
          <a:p>
            <a:r>
              <a:rPr lang="en-AU" dirty="0"/>
              <a:t>Supervising live test </a:t>
            </a:r>
          </a:p>
        </p:txBody>
      </p:sp>
      <p:sp>
        <p:nvSpPr>
          <p:cNvPr id="7" name="Rectangle 6">
            <a:extLst>
              <a:ext uri="{FF2B5EF4-FFF2-40B4-BE49-F238E27FC236}">
                <a16:creationId xmlns:a16="http://schemas.microsoft.com/office/drawing/2014/main" id="{0ECF3223-F34C-43D2-85FC-763A004A3F36}"/>
              </a:ext>
            </a:extLst>
          </p:cNvPr>
          <p:cNvSpPr/>
          <p:nvPr/>
        </p:nvSpPr>
        <p:spPr>
          <a:xfrm>
            <a:off x="813785" y="2431388"/>
            <a:ext cx="1776142" cy="790015"/>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C97B54B1-2E4C-4573-A5CA-10C0A0E6C02E}"/>
              </a:ext>
            </a:extLst>
          </p:cNvPr>
          <p:cNvSpPr txBox="1"/>
          <p:nvPr/>
        </p:nvSpPr>
        <p:spPr>
          <a:xfrm>
            <a:off x="7950336" y="1936996"/>
            <a:ext cx="1111379" cy="1015663"/>
          </a:xfrm>
          <a:prstGeom prst="rect">
            <a:avLst/>
          </a:prstGeom>
          <a:noFill/>
        </p:spPr>
        <p:txBody>
          <a:bodyPr wrap="square" rtlCol="0">
            <a:spAutoFit/>
          </a:bodyPr>
          <a:lstStyle/>
          <a:p>
            <a:r>
              <a:rPr lang="en-AU" sz="1000" dirty="0"/>
              <a:t>1.</a:t>
            </a:r>
            <a:r>
              <a:rPr lang="en-AU" sz="1000" dirty="0">
                <a:solidFill>
                  <a:srgbClr val="F15A25"/>
                </a:solidFill>
              </a:rPr>
              <a:t> </a:t>
            </a:r>
            <a:r>
              <a:rPr lang="en-AU" sz="1000" b="1" dirty="0">
                <a:solidFill>
                  <a:schemeClr val="accent1"/>
                </a:solidFill>
              </a:rPr>
              <a:t>Create new test session </a:t>
            </a:r>
            <a:r>
              <a:rPr lang="en-AU" sz="1000" dirty="0"/>
              <a:t>will automatically generate the test session code</a:t>
            </a:r>
          </a:p>
        </p:txBody>
      </p:sp>
      <p:cxnSp>
        <p:nvCxnSpPr>
          <p:cNvPr id="11" name="Straight Arrow Connector 10">
            <a:extLst>
              <a:ext uri="{FF2B5EF4-FFF2-40B4-BE49-F238E27FC236}">
                <a16:creationId xmlns:a16="http://schemas.microsoft.com/office/drawing/2014/main" id="{D7727261-2726-43C9-ABFA-A6674FD2C69E}"/>
              </a:ext>
            </a:extLst>
          </p:cNvPr>
          <p:cNvCxnSpPr/>
          <p:nvPr/>
        </p:nvCxnSpPr>
        <p:spPr>
          <a:xfrm flipH="1">
            <a:off x="7607436" y="2075385"/>
            <a:ext cx="34290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5B9B80D-96CF-43FB-94A2-C23528987FE1}"/>
              </a:ext>
            </a:extLst>
          </p:cNvPr>
          <p:cNvSpPr/>
          <p:nvPr/>
        </p:nvSpPr>
        <p:spPr>
          <a:xfrm>
            <a:off x="6549745" y="2018431"/>
            <a:ext cx="1028702" cy="339544"/>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AE42F7D8-0F25-4DAE-A7D7-A5DA8D9FC1CD}"/>
              </a:ext>
            </a:extLst>
          </p:cNvPr>
          <p:cNvSpPr txBox="1"/>
          <p:nvPr/>
        </p:nvSpPr>
        <p:spPr>
          <a:xfrm>
            <a:off x="2778114" y="2444828"/>
            <a:ext cx="1092184" cy="553998"/>
          </a:xfrm>
          <a:prstGeom prst="rect">
            <a:avLst/>
          </a:prstGeom>
          <a:noFill/>
        </p:spPr>
        <p:txBody>
          <a:bodyPr wrap="square" rtlCol="0">
            <a:spAutoFit/>
          </a:bodyPr>
          <a:lstStyle/>
          <a:p>
            <a:r>
              <a:rPr lang="en-AU" sz="1000" dirty="0"/>
              <a:t>2. Session code will appear in a grey rectangle</a:t>
            </a:r>
          </a:p>
        </p:txBody>
      </p:sp>
      <p:cxnSp>
        <p:nvCxnSpPr>
          <p:cNvPr id="19" name="Straight Arrow Connector 18">
            <a:extLst>
              <a:ext uri="{FF2B5EF4-FFF2-40B4-BE49-F238E27FC236}">
                <a16:creationId xmlns:a16="http://schemas.microsoft.com/office/drawing/2014/main" id="{3849B9BA-8C92-4B9C-AE7F-A48C21A3D90A}"/>
              </a:ext>
            </a:extLst>
          </p:cNvPr>
          <p:cNvCxnSpPr/>
          <p:nvPr/>
        </p:nvCxnSpPr>
        <p:spPr>
          <a:xfrm flipH="1">
            <a:off x="2418477" y="2556894"/>
            <a:ext cx="34290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7BE6675-A035-41B2-A47C-78B0B0410F14}"/>
              </a:ext>
            </a:extLst>
          </p:cNvPr>
          <p:cNvSpPr/>
          <p:nvPr/>
        </p:nvSpPr>
        <p:spPr>
          <a:xfrm flipV="1">
            <a:off x="6529723" y="3055469"/>
            <a:ext cx="1028702" cy="287813"/>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1" name="TextBox 20">
            <a:extLst>
              <a:ext uri="{FF2B5EF4-FFF2-40B4-BE49-F238E27FC236}">
                <a16:creationId xmlns:a16="http://schemas.microsoft.com/office/drawing/2014/main" id="{70CA75DD-BD58-4B1F-A767-3188361C3BF4}"/>
              </a:ext>
            </a:extLst>
          </p:cNvPr>
          <p:cNvSpPr txBox="1"/>
          <p:nvPr/>
        </p:nvSpPr>
        <p:spPr>
          <a:xfrm>
            <a:off x="4937760" y="2955429"/>
            <a:ext cx="1257937" cy="1323439"/>
          </a:xfrm>
          <a:prstGeom prst="rect">
            <a:avLst/>
          </a:prstGeom>
          <a:noFill/>
        </p:spPr>
        <p:txBody>
          <a:bodyPr wrap="square" rtlCol="0">
            <a:spAutoFit/>
          </a:bodyPr>
          <a:lstStyle/>
          <a:p>
            <a:r>
              <a:rPr lang="en-AU" sz="1000" dirty="0"/>
              <a:t>3. Once all the students have logged in with the session code and their one-time code you can click </a:t>
            </a:r>
            <a:r>
              <a:rPr lang="en-AU" sz="1000" b="1" dirty="0">
                <a:solidFill>
                  <a:schemeClr val="accent1"/>
                </a:solidFill>
              </a:rPr>
              <a:t>Start session </a:t>
            </a:r>
            <a:r>
              <a:rPr lang="en-AU" sz="1000" dirty="0"/>
              <a:t>to begin the test</a:t>
            </a:r>
          </a:p>
        </p:txBody>
      </p:sp>
      <p:cxnSp>
        <p:nvCxnSpPr>
          <p:cNvPr id="22" name="Straight Arrow Connector 21">
            <a:extLst>
              <a:ext uri="{FF2B5EF4-FFF2-40B4-BE49-F238E27FC236}">
                <a16:creationId xmlns:a16="http://schemas.microsoft.com/office/drawing/2014/main" id="{AB9E1815-2CA4-4D93-BC5A-30B0814B3F8F}"/>
              </a:ext>
            </a:extLst>
          </p:cNvPr>
          <p:cNvCxnSpPr>
            <a:cxnSpLocks/>
          </p:cNvCxnSpPr>
          <p:nvPr/>
        </p:nvCxnSpPr>
        <p:spPr>
          <a:xfrm>
            <a:off x="6145177" y="3105982"/>
            <a:ext cx="315073"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C8393A63-3939-4568-8581-451A5AC053A6}"/>
              </a:ext>
            </a:extLst>
          </p:cNvPr>
          <p:cNvSpPr/>
          <p:nvPr/>
        </p:nvSpPr>
        <p:spPr>
          <a:xfrm>
            <a:off x="6343335" y="1172509"/>
            <a:ext cx="743803" cy="109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6509F1CB-43FC-4314-9523-E2E9631396AD}"/>
              </a:ext>
            </a:extLst>
          </p:cNvPr>
          <p:cNvSpPr/>
          <p:nvPr/>
        </p:nvSpPr>
        <p:spPr>
          <a:xfrm>
            <a:off x="6447627" y="932099"/>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E4D75225-7570-48B4-BBE5-30CA665EFE2B}"/>
              </a:ext>
            </a:extLst>
          </p:cNvPr>
          <p:cNvSpPr/>
          <p:nvPr/>
        </p:nvSpPr>
        <p:spPr>
          <a:xfrm>
            <a:off x="3075916" y="1592930"/>
            <a:ext cx="988359" cy="65080"/>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CA295AD0-E4F1-4BA2-AF78-FC75696E5F66}"/>
              </a:ext>
            </a:extLst>
          </p:cNvPr>
          <p:cNvSpPr>
            <a:spLocks noGrp="1"/>
          </p:cNvSpPr>
          <p:nvPr>
            <p:ph type="sldNum" sz="quarter" idx="4"/>
          </p:nvPr>
        </p:nvSpPr>
        <p:spPr/>
        <p:txBody>
          <a:bodyPr/>
          <a:lstStyle/>
          <a:p>
            <a:fld id="{FDB8AFCA-8319-2F4C-8820-33501F52AF08}" type="slidenum">
              <a:rPr lang="en-US" smtClean="0"/>
              <a:pPr/>
              <a:t>27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26814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Timing the test</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0" y="1141413"/>
            <a:ext cx="7874001" cy="492443"/>
          </a:xfrm>
        </p:spPr>
        <p:txBody>
          <a:bodyPr/>
          <a:lstStyle/>
          <a:p>
            <a:r>
              <a:rPr lang="en-AU" dirty="0"/>
              <a:t>The supervising teacher must </a:t>
            </a:r>
            <a:r>
              <a:rPr lang="en-AU" b="1" dirty="0"/>
              <a:t>manually </a:t>
            </a:r>
            <a:r>
              <a:rPr lang="en-AU" dirty="0"/>
              <a:t>time the test. There is a normal clock in the student test player. It is not a  count down clock.</a:t>
            </a:r>
          </a:p>
        </p:txBody>
      </p:sp>
      <p:sp>
        <p:nvSpPr>
          <p:cNvPr id="4" name="Slide Number Placeholder 3">
            <a:extLst>
              <a:ext uri="{FF2B5EF4-FFF2-40B4-BE49-F238E27FC236}">
                <a16:creationId xmlns:a16="http://schemas.microsoft.com/office/drawing/2014/main" id="{857BBE26-5F65-44F1-BF53-5821AE5683DF}"/>
              </a:ext>
            </a:extLst>
          </p:cNvPr>
          <p:cNvSpPr>
            <a:spLocks noGrp="1"/>
          </p:cNvSpPr>
          <p:nvPr>
            <p:ph type="sldNum" sz="quarter" idx="4"/>
          </p:nvPr>
        </p:nvSpPr>
        <p:spPr/>
        <p:txBody>
          <a:bodyPr/>
          <a:lstStyle/>
          <a:p>
            <a:fld id="{FDB8AFCA-8319-2F4C-8820-33501F52AF08}" type="slidenum">
              <a:rPr lang="en-US" smtClean="0"/>
              <a:pPr/>
              <a:t>28</a:t>
            </a:fld>
            <a:endParaRPr lang="en-US" dirty="0">
              <a:solidFill>
                <a:schemeClr val="tx1">
                  <a:lumMod val="50000"/>
                  <a:lumOff val="50000"/>
                </a:schemeClr>
              </a:solidFill>
            </a:endParaRPr>
          </a:p>
        </p:txBody>
      </p:sp>
    </p:spTree>
    <p:extLst>
      <p:ext uri="{BB962C8B-B14F-4D97-AF65-F5344CB8AC3E}">
        <p14:creationId xmlns:p14="http://schemas.microsoft.com/office/powerpoint/2010/main" val="65235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Resolving issues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0" y="1151647"/>
            <a:ext cx="4020671" cy="1549649"/>
          </a:xfrm>
        </p:spPr>
        <p:txBody>
          <a:bodyPr/>
          <a:lstStyle/>
          <a:p>
            <a:r>
              <a:rPr lang="en-AU" dirty="0"/>
              <a:t>Consult the troubleshooting tips in your test supervision instructions</a:t>
            </a:r>
          </a:p>
          <a:p>
            <a:r>
              <a:rPr lang="en-AU" dirty="0"/>
              <a:t>Contact your School Coordinator/IT support</a:t>
            </a:r>
          </a:p>
          <a:p>
            <a:r>
              <a:rPr lang="en-AU" dirty="0"/>
              <a:t>Access support resources in navigation toolbar in the Assessments Portal</a:t>
            </a:r>
          </a:p>
          <a:p>
            <a:endParaRPr lang="en-AU" dirty="0"/>
          </a:p>
          <a:p>
            <a:pPr marL="744538" lvl="3" indent="0">
              <a:buNone/>
            </a:pPr>
            <a:endParaRPr lang="en-AU" dirty="0"/>
          </a:p>
          <a:p>
            <a:pPr marL="0" indent="0">
              <a:buNone/>
            </a:pPr>
            <a:r>
              <a:rPr lang="en-AU" dirty="0"/>
              <a:t> </a:t>
            </a:r>
          </a:p>
          <a:p>
            <a:endParaRPr lang="en-AU" dirty="0"/>
          </a:p>
        </p:txBody>
      </p:sp>
      <p:cxnSp>
        <p:nvCxnSpPr>
          <p:cNvPr id="6" name="Straight Arrow Connector 5">
            <a:extLst>
              <a:ext uri="{FF2B5EF4-FFF2-40B4-BE49-F238E27FC236}">
                <a16:creationId xmlns:a16="http://schemas.microsoft.com/office/drawing/2014/main" id="{063AC472-FBF8-4318-B4B5-C2EA91E027D3}"/>
              </a:ext>
            </a:extLst>
          </p:cNvPr>
          <p:cNvCxnSpPr>
            <a:cxnSpLocks/>
            <a:endCxn id="9" idx="2"/>
          </p:cNvCxnSpPr>
          <p:nvPr/>
        </p:nvCxnSpPr>
        <p:spPr>
          <a:xfrm>
            <a:off x="4038089" y="2239973"/>
            <a:ext cx="1384377" cy="163099"/>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ACEC17FE-20CB-48F0-BCBC-96375ABD8623}"/>
              </a:ext>
            </a:extLst>
          </p:cNvPr>
          <p:cNvPicPr>
            <a:picLocks noChangeAspect="1"/>
          </p:cNvPicPr>
          <p:nvPr/>
        </p:nvPicPr>
        <p:blipFill>
          <a:blip r:embed="rId2"/>
          <a:stretch>
            <a:fillRect/>
          </a:stretch>
        </p:blipFill>
        <p:spPr>
          <a:xfrm>
            <a:off x="5706187" y="1131888"/>
            <a:ext cx="2270773" cy="2840924"/>
          </a:xfrm>
          <a:prstGeom prst="rect">
            <a:avLst/>
          </a:prstGeom>
        </p:spPr>
      </p:pic>
      <p:sp>
        <p:nvSpPr>
          <p:cNvPr id="9" name="Oval 8">
            <a:extLst>
              <a:ext uri="{FF2B5EF4-FFF2-40B4-BE49-F238E27FC236}">
                <a16:creationId xmlns:a16="http://schemas.microsoft.com/office/drawing/2014/main" id="{AF1BBAD5-2256-48A4-9B06-6CDF13484A45}"/>
              </a:ext>
            </a:extLst>
          </p:cNvPr>
          <p:cNvSpPr/>
          <p:nvPr/>
        </p:nvSpPr>
        <p:spPr>
          <a:xfrm>
            <a:off x="5422466" y="2285410"/>
            <a:ext cx="882249" cy="235324"/>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4" name="Slide Number Placeholder 3">
            <a:extLst>
              <a:ext uri="{FF2B5EF4-FFF2-40B4-BE49-F238E27FC236}">
                <a16:creationId xmlns:a16="http://schemas.microsoft.com/office/drawing/2014/main" id="{02B536A3-8681-4781-8E6D-5F5AC25E830F}"/>
              </a:ext>
            </a:extLst>
          </p:cNvPr>
          <p:cNvSpPr>
            <a:spLocks noGrp="1"/>
          </p:cNvSpPr>
          <p:nvPr>
            <p:ph type="sldNum" sz="quarter" idx="4"/>
          </p:nvPr>
        </p:nvSpPr>
        <p:spPr/>
        <p:txBody>
          <a:bodyPr/>
          <a:lstStyle/>
          <a:p>
            <a:fld id="{FDB8AFCA-8319-2F4C-8820-33501F52AF08}" type="slidenum">
              <a:rPr lang="en-US" smtClean="0"/>
              <a:pPr/>
              <a:t>29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0290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15165"/>
            <a:ext cx="7874000" cy="341833"/>
          </a:xfrm>
        </p:spPr>
        <p:txBody>
          <a:bodyPr>
            <a:noAutofit/>
          </a:bodyPr>
          <a:lstStyle/>
          <a:p>
            <a:pPr>
              <a:lnSpc>
                <a:spcPct val="90000"/>
              </a:lnSpc>
            </a:pPr>
            <a:r>
              <a:rPr lang="en-AU" sz="2800" dirty="0">
                <a:solidFill>
                  <a:schemeClr val="tx2"/>
                </a:solidFill>
              </a:rPr>
              <a:t>Topics</a:t>
            </a:r>
            <a:endParaRPr lang="en-US" sz="2800" dirty="0">
              <a:solidFill>
                <a:schemeClr val="tx2"/>
              </a:solidFill>
            </a:endParaRPr>
          </a:p>
        </p:txBody>
      </p:sp>
      <p:sp>
        <p:nvSpPr>
          <p:cNvPr id="3" name="Content Placeholder 2"/>
          <p:cNvSpPr>
            <a:spLocks noGrp="1"/>
          </p:cNvSpPr>
          <p:nvPr>
            <p:ph idx="1"/>
          </p:nvPr>
        </p:nvSpPr>
        <p:spPr>
          <a:xfrm>
            <a:off x="431800" y="1134654"/>
            <a:ext cx="7874001" cy="1938992"/>
          </a:xfrm>
        </p:spPr>
        <p:txBody>
          <a:bodyPr/>
          <a:lstStyle/>
          <a:p>
            <a:pPr marL="0" indent="0">
              <a:buNone/>
            </a:pPr>
            <a:r>
              <a:rPr lang="en-AU" sz="1800" dirty="0"/>
              <a:t>1. What are Reach Assessments?</a:t>
            </a:r>
          </a:p>
          <a:p>
            <a:pPr marL="0" indent="0">
              <a:buNone/>
            </a:pPr>
            <a:r>
              <a:rPr lang="en-AU" sz="1800" dirty="0"/>
              <a:t>2. Overview of the Assessments Portal</a:t>
            </a:r>
          </a:p>
          <a:p>
            <a:pPr marL="0" indent="0">
              <a:buNone/>
            </a:pPr>
            <a:r>
              <a:rPr lang="en-AU" sz="1800" dirty="0"/>
              <a:t>3. Administration tips</a:t>
            </a:r>
          </a:p>
          <a:p>
            <a:pPr marL="266700" lvl="1" indent="0">
              <a:buNone/>
            </a:pPr>
            <a:r>
              <a:rPr lang="en-AU" sz="1800" dirty="0"/>
              <a:t>3.1 Supervising teacher on test day</a:t>
            </a:r>
          </a:p>
          <a:p>
            <a:pPr marL="266700" lvl="1" indent="0">
              <a:buNone/>
            </a:pPr>
            <a:r>
              <a:rPr lang="en-AU" sz="1800" dirty="0"/>
              <a:t>3.2 IT support staff</a:t>
            </a:r>
          </a:p>
          <a:p>
            <a:pPr marL="0" indent="0">
              <a:buNone/>
            </a:pPr>
            <a:r>
              <a:rPr lang="en-AU" sz="1800" dirty="0"/>
              <a:t>4. Support resources</a:t>
            </a:r>
          </a:p>
        </p:txBody>
      </p:sp>
      <p:sp>
        <p:nvSpPr>
          <p:cNvPr id="4" name="Slide Number Placeholder 3">
            <a:extLst>
              <a:ext uri="{FF2B5EF4-FFF2-40B4-BE49-F238E27FC236}">
                <a16:creationId xmlns:a16="http://schemas.microsoft.com/office/drawing/2014/main" id="{8CE929C2-46B4-48D9-8610-A26224FA34A8}"/>
              </a:ext>
            </a:extLst>
          </p:cNvPr>
          <p:cNvSpPr>
            <a:spLocks noGrp="1"/>
          </p:cNvSpPr>
          <p:nvPr>
            <p:ph type="sldNum" sz="quarter" idx="4"/>
          </p:nvPr>
        </p:nvSpPr>
        <p:spPr/>
        <p:txBody>
          <a:bodyPr/>
          <a:lstStyle/>
          <a:p>
            <a:fld id="{FDB8AFCA-8319-2F4C-8820-33501F52AF08}" type="slidenum">
              <a:rPr lang="en-US" smtClean="0"/>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39115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798" y="414632"/>
            <a:ext cx="6049012" cy="366024"/>
          </a:xfrm>
          <a:noFill/>
        </p:spPr>
        <p:txBody>
          <a:bodyPr anchor="t">
            <a:noAutofit/>
          </a:bodyPr>
          <a:lstStyle/>
          <a:p>
            <a:pPr algn="l">
              <a:lnSpc>
                <a:spcPct val="80000"/>
              </a:lnSpc>
            </a:pPr>
            <a:r>
              <a:rPr lang="en-US" sz="3600" dirty="0">
                <a:solidFill>
                  <a:schemeClr val="bg1"/>
                </a:solidFill>
              </a:rPr>
              <a:t>3. Administration tips</a:t>
            </a:r>
          </a:p>
        </p:txBody>
      </p:sp>
      <p:sp>
        <p:nvSpPr>
          <p:cNvPr id="3" name="Content Placeholder 2"/>
          <p:cNvSpPr>
            <a:spLocks noGrp="1"/>
          </p:cNvSpPr>
          <p:nvPr>
            <p:ph idx="1"/>
          </p:nvPr>
        </p:nvSpPr>
        <p:spPr>
          <a:xfrm>
            <a:off x="995369" y="1131888"/>
            <a:ext cx="6129317" cy="234114"/>
          </a:xfrm>
        </p:spPr>
        <p:txBody>
          <a:bodyPr>
            <a:normAutofit lnSpcReduction="10000"/>
          </a:bodyPr>
          <a:lstStyle/>
          <a:p>
            <a:pPr marL="0" indent="0">
              <a:buNone/>
            </a:pPr>
            <a:r>
              <a:rPr lang="en-US" dirty="0">
                <a:solidFill>
                  <a:schemeClr val="bg1"/>
                </a:solidFill>
              </a:rPr>
              <a:t>3.2 IT staff preparing devices/technical readiness</a:t>
            </a:r>
          </a:p>
        </p:txBody>
      </p:sp>
    </p:spTree>
    <p:extLst>
      <p:ext uri="{BB962C8B-B14F-4D97-AF65-F5344CB8AC3E}">
        <p14:creationId xmlns:p14="http://schemas.microsoft.com/office/powerpoint/2010/main" val="213569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Technical requirements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31888"/>
            <a:ext cx="8255001" cy="1920526"/>
          </a:xfrm>
        </p:spPr>
        <p:txBody>
          <a:bodyPr/>
          <a:lstStyle/>
          <a:p>
            <a:pPr marL="0" indent="0">
              <a:buNone/>
            </a:pPr>
            <a:r>
              <a:rPr lang="en-AU" dirty="0"/>
              <a:t>All Reach Assessments</a:t>
            </a:r>
          </a:p>
          <a:p>
            <a:pPr lvl="1"/>
            <a:r>
              <a:rPr lang="en-AU" dirty="0"/>
              <a:t>Read the technical requirements– </a:t>
            </a:r>
            <a:r>
              <a:rPr lang="en-AU" b="1" dirty="0">
                <a:hlinkClick r:id="rId2" action="ppaction://hlinkfile"/>
              </a:rPr>
              <a:t>icasassessments.com/support-technical-requirements</a:t>
            </a:r>
            <a:endParaRPr lang="en-AU" b="1" dirty="0"/>
          </a:p>
          <a:p>
            <a:pPr lvl="1"/>
            <a:r>
              <a:rPr lang="en-AU" dirty="0"/>
              <a:t>Conduct the technical readiness test (TRT) on all student devices (link is on the technical requirements page) well before test day</a:t>
            </a:r>
          </a:p>
          <a:p>
            <a:pPr lvl="1"/>
            <a:r>
              <a:rPr lang="en-AU" dirty="0"/>
              <a:t>Undertake the technical readiness test (TRT) using the internet connection/network that will be used for the assessment</a:t>
            </a:r>
          </a:p>
          <a:p>
            <a:pPr marL="266700" lvl="1" indent="0">
              <a:buNone/>
            </a:pPr>
            <a:endParaRPr lang="en-AU" dirty="0"/>
          </a:p>
        </p:txBody>
      </p:sp>
      <p:sp>
        <p:nvSpPr>
          <p:cNvPr id="4" name="Slide Number Placeholder 3">
            <a:extLst>
              <a:ext uri="{FF2B5EF4-FFF2-40B4-BE49-F238E27FC236}">
                <a16:creationId xmlns:a16="http://schemas.microsoft.com/office/drawing/2014/main" id="{6BA00A8A-A788-4AD0-B43C-012717AF595E}"/>
              </a:ext>
            </a:extLst>
          </p:cNvPr>
          <p:cNvSpPr>
            <a:spLocks noGrp="1"/>
          </p:cNvSpPr>
          <p:nvPr>
            <p:ph type="sldNum" sz="quarter" idx="4"/>
          </p:nvPr>
        </p:nvSpPr>
        <p:spPr/>
        <p:txBody>
          <a:bodyPr/>
          <a:lstStyle/>
          <a:p>
            <a:fld id="{FDB8AFCA-8319-2F4C-8820-33501F52AF08}" type="slidenum">
              <a:rPr lang="en-US" smtClean="0"/>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6699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Additional requirements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1" y="1133912"/>
            <a:ext cx="7733030" cy="2265236"/>
          </a:xfrm>
        </p:spPr>
        <p:txBody>
          <a:bodyPr wrap="square"/>
          <a:lstStyle/>
          <a:p>
            <a:pPr marL="20637" indent="0">
              <a:buNone/>
            </a:pPr>
            <a:r>
              <a:rPr lang="en-AU" dirty="0"/>
              <a:t>Reach Spelling &amp; Reach Writing ONLY</a:t>
            </a:r>
          </a:p>
          <a:p>
            <a:pPr marL="20637" indent="0">
              <a:buNone/>
            </a:pPr>
            <a:endParaRPr lang="en-AU" dirty="0"/>
          </a:p>
          <a:p>
            <a:r>
              <a:rPr lang="en-AU" dirty="0"/>
              <a:t>Install the locked-down browser (LDB)(called Janison Replay). </a:t>
            </a:r>
          </a:p>
          <a:p>
            <a:r>
              <a:rPr lang="en-AU" dirty="0"/>
              <a:t>NOTE: there is a </a:t>
            </a:r>
            <a:r>
              <a:rPr lang="en-AU" b="1" dirty="0"/>
              <a:t>manua</a:t>
            </a:r>
            <a:r>
              <a:rPr lang="en-AU" dirty="0"/>
              <a:t>l locked-down browser readiness test which is noted at the end of the TRT.</a:t>
            </a:r>
          </a:p>
          <a:p>
            <a:r>
              <a:rPr lang="en-AU" dirty="0"/>
              <a:t>A device passes the test if BOTH of these screens can be viewed (see 2 next slides)</a:t>
            </a:r>
          </a:p>
          <a:p>
            <a:r>
              <a:rPr lang="en-AU"/>
              <a:t>Reach Spelling requires headsets.</a:t>
            </a:r>
            <a:endParaRPr lang="en-AU" dirty="0"/>
          </a:p>
          <a:p>
            <a:pPr marL="546100" lvl="2" indent="0">
              <a:buNone/>
            </a:pPr>
            <a:endParaRPr lang="en-AU" dirty="0"/>
          </a:p>
        </p:txBody>
      </p:sp>
      <p:sp>
        <p:nvSpPr>
          <p:cNvPr id="4" name="Slide Number Placeholder 3">
            <a:extLst>
              <a:ext uri="{FF2B5EF4-FFF2-40B4-BE49-F238E27FC236}">
                <a16:creationId xmlns:a16="http://schemas.microsoft.com/office/drawing/2014/main" id="{7001F3FC-D1EC-4964-83D8-2F6FF14F37E4}"/>
              </a:ext>
            </a:extLst>
          </p:cNvPr>
          <p:cNvSpPr>
            <a:spLocks noGrp="1"/>
          </p:cNvSpPr>
          <p:nvPr>
            <p:ph type="sldNum" sz="quarter" idx="4"/>
          </p:nvPr>
        </p:nvSpPr>
        <p:spPr/>
        <p:txBody>
          <a:bodyPr/>
          <a:lstStyle/>
          <a:p>
            <a:fld id="{FDB8AFCA-8319-2F4C-8820-33501F52AF08}" type="slidenum">
              <a:rPr lang="en-US" smtClean="0"/>
              <a:pPr/>
              <a:t>32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96395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LDB readiness test</a:t>
            </a:r>
          </a:p>
        </p:txBody>
      </p:sp>
      <p:pic>
        <p:nvPicPr>
          <p:cNvPr id="11" name="Picture 10">
            <a:extLst>
              <a:ext uri="{FF2B5EF4-FFF2-40B4-BE49-F238E27FC236}">
                <a16:creationId xmlns:a16="http://schemas.microsoft.com/office/drawing/2014/main" id="{CF4F1EEB-8E29-4C10-9782-F73F2328581E}"/>
              </a:ext>
            </a:extLst>
          </p:cNvPr>
          <p:cNvPicPr>
            <a:picLocks noChangeAspect="1"/>
          </p:cNvPicPr>
          <p:nvPr/>
        </p:nvPicPr>
        <p:blipFill>
          <a:blip r:embed="rId2"/>
          <a:stretch>
            <a:fillRect/>
          </a:stretch>
        </p:blipFill>
        <p:spPr>
          <a:xfrm>
            <a:off x="431800" y="1564689"/>
            <a:ext cx="4157224" cy="2951629"/>
          </a:xfrm>
          <a:prstGeom prst="rect">
            <a:avLst/>
          </a:prstGeom>
        </p:spPr>
      </p:pic>
      <p:sp>
        <p:nvSpPr>
          <p:cNvPr id="12" name="TextBox 11">
            <a:extLst>
              <a:ext uri="{FF2B5EF4-FFF2-40B4-BE49-F238E27FC236}">
                <a16:creationId xmlns:a16="http://schemas.microsoft.com/office/drawing/2014/main" id="{316589E6-FD7C-453E-9922-DBD4B87B1ED7}"/>
              </a:ext>
            </a:extLst>
          </p:cNvPr>
          <p:cNvSpPr txBox="1"/>
          <p:nvPr/>
        </p:nvSpPr>
        <p:spPr>
          <a:xfrm>
            <a:off x="397519" y="1131888"/>
            <a:ext cx="4085064" cy="338554"/>
          </a:xfrm>
          <a:prstGeom prst="rect">
            <a:avLst/>
          </a:prstGeom>
          <a:noFill/>
        </p:spPr>
        <p:txBody>
          <a:bodyPr wrap="square" rtlCol="0">
            <a:spAutoFit/>
          </a:bodyPr>
          <a:lstStyle/>
          <a:p>
            <a:r>
              <a:rPr lang="en-AU" sz="1600" dirty="0"/>
              <a:t>Extract from the technical readiness test</a:t>
            </a:r>
          </a:p>
        </p:txBody>
      </p:sp>
      <p:sp>
        <p:nvSpPr>
          <p:cNvPr id="13" name="TextBox 12">
            <a:extLst>
              <a:ext uri="{FF2B5EF4-FFF2-40B4-BE49-F238E27FC236}">
                <a16:creationId xmlns:a16="http://schemas.microsoft.com/office/drawing/2014/main" id="{D038F42B-EABC-4EBA-9AD6-315D85D65FAE}"/>
              </a:ext>
            </a:extLst>
          </p:cNvPr>
          <p:cNvSpPr txBox="1"/>
          <p:nvPr/>
        </p:nvSpPr>
        <p:spPr>
          <a:xfrm>
            <a:off x="6141473" y="2852670"/>
            <a:ext cx="1748494" cy="461665"/>
          </a:xfrm>
          <a:prstGeom prst="rect">
            <a:avLst/>
          </a:prstGeom>
          <a:noFill/>
        </p:spPr>
        <p:txBody>
          <a:bodyPr wrap="square" rtlCol="0">
            <a:spAutoFit/>
          </a:bodyPr>
          <a:lstStyle/>
          <a:p>
            <a:r>
              <a:rPr lang="en-AU" sz="1200" dirty="0"/>
              <a:t>Go to the next slide to see the two screens</a:t>
            </a:r>
          </a:p>
        </p:txBody>
      </p:sp>
      <p:cxnSp>
        <p:nvCxnSpPr>
          <p:cNvPr id="15" name="Straight Arrow Connector 14">
            <a:extLst>
              <a:ext uri="{FF2B5EF4-FFF2-40B4-BE49-F238E27FC236}">
                <a16:creationId xmlns:a16="http://schemas.microsoft.com/office/drawing/2014/main" id="{64A06AFC-2508-4CE9-AFC8-C83783391538}"/>
              </a:ext>
            </a:extLst>
          </p:cNvPr>
          <p:cNvCxnSpPr>
            <a:cxnSpLocks/>
          </p:cNvCxnSpPr>
          <p:nvPr/>
        </p:nvCxnSpPr>
        <p:spPr>
          <a:xfrm flipH="1">
            <a:off x="3956616" y="3112704"/>
            <a:ext cx="2089738" cy="325833"/>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6A4E86D-DEC3-4A66-B621-5D967F784B68}"/>
              </a:ext>
            </a:extLst>
          </p:cNvPr>
          <p:cNvSpPr/>
          <p:nvPr/>
        </p:nvSpPr>
        <p:spPr>
          <a:xfrm>
            <a:off x="524130" y="3406936"/>
            <a:ext cx="3435724" cy="376517"/>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216CF68B-26C5-4786-87F7-7702230A6EC5}"/>
              </a:ext>
            </a:extLst>
          </p:cNvPr>
          <p:cNvSpPr>
            <a:spLocks noGrp="1"/>
          </p:cNvSpPr>
          <p:nvPr>
            <p:ph type="sldNum" sz="quarter" idx="4"/>
          </p:nvPr>
        </p:nvSpPr>
        <p:spPr/>
        <p:txBody>
          <a:bodyPr/>
          <a:lstStyle/>
          <a:p>
            <a:fld id="{FDB8AFCA-8319-2F4C-8820-33501F52AF08}" type="slidenum">
              <a:rPr lang="en-US" smtClean="0"/>
              <a:pPr/>
              <a:t>33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692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9023"/>
            <a:ext cx="7874000" cy="553998"/>
          </a:xfrm>
        </p:spPr>
        <p:txBody>
          <a:bodyPr/>
          <a:lstStyle/>
          <a:p>
            <a:r>
              <a:rPr lang="en-AU" dirty="0"/>
              <a:t>LDB readiness test  </a:t>
            </a:r>
          </a:p>
        </p:txBody>
      </p:sp>
      <p:pic>
        <p:nvPicPr>
          <p:cNvPr id="4" name="Picture 3">
            <a:extLst>
              <a:ext uri="{FF2B5EF4-FFF2-40B4-BE49-F238E27FC236}">
                <a16:creationId xmlns:a16="http://schemas.microsoft.com/office/drawing/2014/main" id="{4EEE4D2F-7CE9-4F35-AFE9-310966E4D83E}"/>
              </a:ext>
            </a:extLst>
          </p:cNvPr>
          <p:cNvPicPr>
            <a:picLocks noChangeAspect="1"/>
          </p:cNvPicPr>
          <p:nvPr/>
        </p:nvPicPr>
        <p:blipFill>
          <a:blip r:embed="rId2"/>
          <a:stretch>
            <a:fillRect/>
          </a:stretch>
        </p:blipFill>
        <p:spPr>
          <a:xfrm>
            <a:off x="431800" y="1556374"/>
            <a:ext cx="3106291" cy="2733232"/>
          </a:xfrm>
          <a:prstGeom prst="rect">
            <a:avLst/>
          </a:prstGeom>
        </p:spPr>
      </p:pic>
      <p:pic>
        <p:nvPicPr>
          <p:cNvPr id="5" name="Picture 4">
            <a:extLst>
              <a:ext uri="{FF2B5EF4-FFF2-40B4-BE49-F238E27FC236}">
                <a16:creationId xmlns:a16="http://schemas.microsoft.com/office/drawing/2014/main" id="{517AD819-0C8F-4F5B-A9BF-6B2F323C3428}"/>
              </a:ext>
            </a:extLst>
          </p:cNvPr>
          <p:cNvPicPr>
            <a:picLocks noChangeAspect="1"/>
          </p:cNvPicPr>
          <p:nvPr/>
        </p:nvPicPr>
        <p:blipFill>
          <a:blip r:embed="rId3"/>
          <a:stretch>
            <a:fillRect/>
          </a:stretch>
        </p:blipFill>
        <p:spPr>
          <a:xfrm>
            <a:off x="4572000" y="1546583"/>
            <a:ext cx="3478831" cy="2752814"/>
          </a:xfrm>
          <a:prstGeom prst="rect">
            <a:avLst/>
          </a:prstGeom>
        </p:spPr>
      </p:pic>
      <p:sp>
        <p:nvSpPr>
          <p:cNvPr id="6" name="TextBox 5">
            <a:extLst>
              <a:ext uri="{FF2B5EF4-FFF2-40B4-BE49-F238E27FC236}">
                <a16:creationId xmlns:a16="http://schemas.microsoft.com/office/drawing/2014/main" id="{4ADBA179-257D-4A51-BAE0-9EE843385641}"/>
              </a:ext>
            </a:extLst>
          </p:cNvPr>
          <p:cNvSpPr txBox="1"/>
          <p:nvPr/>
        </p:nvSpPr>
        <p:spPr>
          <a:xfrm>
            <a:off x="354499" y="1143982"/>
            <a:ext cx="2918012" cy="338554"/>
          </a:xfrm>
          <a:prstGeom prst="rect">
            <a:avLst/>
          </a:prstGeom>
          <a:noFill/>
        </p:spPr>
        <p:txBody>
          <a:bodyPr wrap="square" rtlCol="0">
            <a:spAutoFit/>
          </a:bodyPr>
          <a:lstStyle/>
          <a:p>
            <a:r>
              <a:rPr lang="en-AU" sz="1600" dirty="0"/>
              <a:t>Screen 1 should be visible</a:t>
            </a:r>
          </a:p>
        </p:txBody>
      </p:sp>
      <p:sp>
        <p:nvSpPr>
          <p:cNvPr id="7" name="TextBox 6">
            <a:extLst>
              <a:ext uri="{FF2B5EF4-FFF2-40B4-BE49-F238E27FC236}">
                <a16:creationId xmlns:a16="http://schemas.microsoft.com/office/drawing/2014/main" id="{ED708093-C07A-44C3-848F-39F936015DA2}"/>
              </a:ext>
            </a:extLst>
          </p:cNvPr>
          <p:cNvSpPr txBox="1"/>
          <p:nvPr/>
        </p:nvSpPr>
        <p:spPr>
          <a:xfrm>
            <a:off x="4478698" y="1138768"/>
            <a:ext cx="3023497" cy="338554"/>
          </a:xfrm>
          <a:prstGeom prst="rect">
            <a:avLst/>
          </a:prstGeom>
          <a:noFill/>
        </p:spPr>
        <p:txBody>
          <a:bodyPr wrap="square" rtlCol="0">
            <a:spAutoFit/>
          </a:bodyPr>
          <a:lstStyle/>
          <a:p>
            <a:r>
              <a:rPr lang="en-AU" sz="1600" dirty="0"/>
              <a:t>Screen 2 should be visible</a:t>
            </a:r>
          </a:p>
        </p:txBody>
      </p:sp>
      <p:sp>
        <p:nvSpPr>
          <p:cNvPr id="8" name="TextBox 7">
            <a:extLst>
              <a:ext uri="{FF2B5EF4-FFF2-40B4-BE49-F238E27FC236}">
                <a16:creationId xmlns:a16="http://schemas.microsoft.com/office/drawing/2014/main" id="{13DDB572-ACFD-41D0-B4A9-48FCC6EE7A35}"/>
              </a:ext>
            </a:extLst>
          </p:cNvPr>
          <p:cNvSpPr txBox="1"/>
          <p:nvPr/>
        </p:nvSpPr>
        <p:spPr>
          <a:xfrm>
            <a:off x="2257263" y="4282728"/>
            <a:ext cx="2561655" cy="276999"/>
          </a:xfrm>
          <a:prstGeom prst="rect">
            <a:avLst/>
          </a:prstGeom>
          <a:noFill/>
        </p:spPr>
        <p:txBody>
          <a:bodyPr wrap="square" rtlCol="0">
            <a:spAutoFit/>
          </a:bodyPr>
          <a:lstStyle/>
          <a:p>
            <a:r>
              <a:rPr lang="en-AU" sz="1200" dirty="0"/>
              <a:t>Click here to see screen 2</a:t>
            </a:r>
          </a:p>
        </p:txBody>
      </p:sp>
      <p:cxnSp>
        <p:nvCxnSpPr>
          <p:cNvPr id="10" name="Straight Arrow Connector 9">
            <a:extLst>
              <a:ext uri="{FF2B5EF4-FFF2-40B4-BE49-F238E27FC236}">
                <a16:creationId xmlns:a16="http://schemas.microsoft.com/office/drawing/2014/main" id="{CA9DF432-5FA6-425C-AC0F-BA400C82B66F}"/>
              </a:ext>
            </a:extLst>
          </p:cNvPr>
          <p:cNvCxnSpPr/>
          <p:nvPr/>
        </p:nvCxnSpPr>
        <p:spPr>
          <a:xfrm flipH="1" flipV="1">
            <a:off x="2442134" y="4005889"/>
            <a:ext cx="618565" cy="2837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D8F1DDF4-4F51-4ABD-AF44-CFBA7BFF50BE}"/>
              </a:ext>
            </a:extLst>
          </p:cNvPr>
          <p:cNvSpPr>
            <a:spLocks noGrp="1"/>
          </p:cNvSpPr>
          <p:nvPr>
            <p:ph type="sldNum" sz="quarter" idx="4"/>
          </p:nvPr>
        </p:nvSpPr>
        <p:spPr/>
        <p:txBody>
          <a:bodyPr/>
          <a:lstStyle/>
          <a:p>
            <a:fld id="{FDB8AFCA-8319-2F4C-8820-33501F52AF08}" type="slidenum">
              <a:rPr lang="en-US" smtClean="0"/>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86386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Troubleshooting</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41376"/>
            <a:ext cx="7874001" cy="1871282"/>
          </a:xfrm>
        </p:spPr>
        <p:txBody>
          <a:bodyPr/>
          <a:lstStyle/>
          <a:p>
            <a:r>
              <a:rPr lang="en-US" dirty="0"/>
              <a:t>LDB readiness test : If you cannot see the two screens this means the device has not successfully connected to ICAS Assessments servers. Your network administrator may need to white list the servers based on the </a:t>
            </a:r>
            <a:r>
              <a:rPr lang="en-US" b="1" dirty="0"/>
              <a:t>Client Network Firewall Configuration </a:t>
            </a:r>
            <a:r>
              <a:rPr lang="en-US" dirty="0"/>
              <a:t>(details on technical requirements web page)</a:t>
            </a:r>
          </a:p>
          <a:p>
            <a:r>
              <a:rPr lang="en-AU" dirty="0"/>
              <a:t>Use the Technical Readiness Test to help troubleshoot connectivity issues on test day</a:t>
            </a:r>
          </a:p>
          <a:p>
            <a:r>
              <a:rPr lang="en-AU" dirty="0"/>
              <a:t>Test supervision instructions have troubleshooting tips</a:t>
            </a:r>
          </a:p>
          <a:p>
            <a:pPr marL="266700" lvl="1" indent="0">
              <a:buNone/>
            </a:pPr>
            <a:endParaRPr lang="en-AU" dirty="0"/>
          </a:p>
        </p:txBody>
      </p:sp>
      <p:sp>
        <p:nvSpPr>
          <p:cNvPr id="4" name="Slide Number Placeholder 3">
            <a:extLst>
              <a:ext uri="{FF2B5EF4-FFF2-40B4-BE49-F238E27FC236}">
                <a16:creationId xmlns:a16="http://schemas.microsoft.com/office/drawing/2014/main" id="{24950EBE-29B7-46D6-8E61-EC0CAD2475BD}"/>
              </a:ext>
            </a:extLst>
          </p:cNvPr>
          <p:cNvSpPr>
            <a:spLocks noGrp="1"/>
          </p:cNvSpPr>
          <p:nvPr>
            <p:ph type="sldNum" sz="quarter" idx="4"/>
          </p:nvPr>
        </p:nvSpPr>
        <p:spPr/>
        <p:txBody>
          <a:bodyPr/>
          <a:lstStyle/>
          <a:p>
            <a:fld id="{FDB8AFCA-8319-2F4C-8820-33501F52AF08}" type="slidenum">
              <a:rPr lang="en-US" smtClean="0"/>
              <a:pPr/>
              <a:t>35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3323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800" y="414632"/>
            <a:ext cx="6627906" cy="392150"/>
          </a:xfrm>
          <a:noFill/>
        </p:spPr>
        <p:txBody>
          <a:bodyPr anchor="t">
            <a:noAutofit/>
          </a:bodyPr>
          <a:lstStyle/>
          <a:p>
            <a:pPr algn="l">
              <a:lnSpc>
                <a:spcPct val="80000"/>
              </a:lnSpc>
            </a:pPr>
            <a:r>
              <a:rPr lang="en-US" sz="3600" dirty="0">
                <a:solidFill>
                  <a:schemeClr val="bg1"/>
                </a:solidFill>
              </a:rPr>
              <a:t>4. Support resources</a:t>
            </a:r>
          </a:p>
        </p:txBody>
      </p:sp>
    </p:spTree>
    <p:extLst>
      <p:ext uri="{BB962C8B-B14F-4D97-AF65-F5344CB8AC3E}">
        <p14:creationId xmlns:p14="http://schemas.microsoft.com/office/powerpoint/2010/main" val="3342035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07829"/>
            <a:ext cx="7874000" cy="369332"/>
          </a:xfrm>
        </p:spPr>
        <p:txBody>
          <a:bodyPr anchor="t"/>
          <a:lstStyle/>
          <a:p>
            <a:r>
              <a:rPr lang="en-AU" dirty="0"/>
              <a:t>Support resources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33914"/>
            <a:ext cx="7874001" cy="1674305"/>
          </a:xfrm>
        </p:spPr>
        <p:txBody>
          <a:bodyPr/>
          <a:lstStyle/>
          <a:p>
            <a:pPr>
              <a:buFont typeface="Arial" panose="020B0604020202020204" pitchFamily="34" charset="0"/>
              <a:buChar char="•"/>
            </a:pPr>
            <a:r>
              <a:rPr lang="en-AU" dirty="0"/>
              <a:t>Support resources have been divided into 5 sections so you can quickly access the relevant information</a:t>
            </a:r>
          </a:p>
          <a:p>
            <a:pPr lvl="1"/>
            <a:endParaRPr lang="en-AU" dirty="0"/>
          </a:p>
          <a:p>
            <a:pPr lvl="1"/>
            <a:endParaRPr lang="en-AU" dirty="0"/>
          </a:p>
          <a:p>
            <a:pPr lvl="1"/>
            <a:endParaRPr lang="en-AU" dirty="0"/>
          </a:p>
          <a:p>
            <a:pPr lvl="1"/>
            <a:endParaRPr lang="en-AU" dirty="0"/>
          </a:p>
        </p:txBody>
      </p:sp>
      <p:pic>
        <p:nvPicPr>
          <p:cNvPr id="5" name="Picture 4">
            <a:extLst>
              <a:ext uri="{FF2B5EF4-FFF2-40B4-BE49-F238E27FC236}">
                <a16:creationId xmlns:a16="http://schemas.microsoft.com/office/drawing/2014/main" id="{85B65075-F914-4BC6-816E-FB40239A0E4A}"/>
              </a:ext>
            </a:extLst>
          </p:cNvPr>
          <p:cNvPicPr>
            <a:picLocks noChangeAspect="1"/>
          </p:cNvPicPr>
          <p:nvPr/>
        </p:nvPicPr>
        <p:blipFill>
          <a:blip r:embed="rId2"/>
          <a:stretch>
            <a:fillRect/>
          </a:stretch>
        </p:blipFill>
        <p:spPr>
          <a:xfrm>
            <a:off x="431799" y="2283777"/>
            <a:ext cx="7874001" cy="1325372"/>
          </a:xfrm>
          <a:prstGeom prst="rect">
            <a:avLst/>
          </a:prstGeom>
        </p:spPr>
      </p:pic>
      <p:sp>
        <p:nvSpPr>
          <p:cNvPr id="4" name="Slide Number Placeholder 3">
            <a:extLst>
              <a:ext uri="{FF2B5EF4-FFF2-40B4-BE49-F238E27FC236}">
                <a16:creationId xmlns:a16="http://schemas.microsoft.com/office/drawing/2014/main" id="{857CAC10-52A4-4E52-AC2A-BFA4D0722897}"/>
              </a:ext>
            </a:extLst>
          </p:cNvPr>
          <p:cNvSpPr>
            <a:spLocks noGrp="1"/>
          </p:cNvSpPr>
          <p:nvPr>
            <p:ph type="sldNum" sz="quarter" idx="4"/>
          </p:nvPr>
        </p:nvSpPr>
        <p:spPr/>
        <p:txBody>
          <a:bodyPr/>
          <a:lstStyle/>
          <a:p>
            <a:fld id="{FDB8AFCA-8319-2F4C-8820-33501F52AF08}" type="slidenum">
              <a:rPr lang="en-US" smtClean="0"/>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73620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1373-DA15-4DA9-A059-93BCDD3B205E}"/>
              </a:ext>
            </a:extLst>
          </p:cNvPr>
          <p:cNvSpPr>
            <a:spLocks noGrp="1"/>
          </p:cNvSpPr>
          <p:nvPr>
            <p:ph type="title"/>
          </p:nvPr>
        </p:nvSpPr>
        <p:spPr>
          <a:xfrm>
            <a:off x="431800" y="411163"/>
            <a:ext cx="7874000" cy="369332"/>
          </a:xfrm>
        </p:spPr>
        <p:txBody>
          <a:bodyPr/>
          <a:lstStyle/>
          <a:p>
            <a:r>
              <a:rPr lang="en-AU" dirty="0"/>
              <a:t>Support resources</a:t>
            </a:r>
          </a:p>
        </p:txBody>
      </p:sp>
      <p:sp>
        <p:nvSpPr>
          <p:cNvPr id="3" name="Content Placeholder 2">
            <a:extLst>
              <a:ext uri="{FF2B5EF4-FFF2-40B4-BE49-F238E27FC236}">
                <a16:creationId xmlns:a16="http://schemas.microsoft.com/office/drawing/2014/main" id="{01FF157B-18B7-42AB-8A98-2EAE3FD9A398}"/>
              </a:ext>
            </a:extLst>
          </p:cNvPr>
          <p:cNvSpPr>
            <a:spLocks noGrp="1"/>
          </p:cNvSpPr>
          <p:nvPr>
            <p:ph idx="1"/>
          </p:nvPr>
        </p:nvSpPr>
        <p:spPr>
          <a:xfrm>
            <a:off x="431799" y="1131888"/>
            <a:ext cx="7874001" cy="1329595"/>
          </a:xfrm>
        </p:spPr>
        <p:txBody>
          <a:bodyPr/>
          <a:lstStyle/>
          <a:p>
            <a:r>
              <a:rPr lang="en-AU" dirty="0"/>
              <a:t>Access support through the ICAS product support page on our </a:t>
            </a:r>
            <a:r>
              <a:rPr lang="en-AU" b="1" dirty="0"/>
              <a:t>website</a:t>
            </a:r>
            <a:r>
              <a:rPr lang="en-AU" dirty="0"/>
              <a:t>: </a:t>
            </a:r>
            <a:r>
              <a:rPr lang="en-AU" b="1" u="sng" dirty="0"/>
              <a:t>icasassessments.com/support-reach</a:t>
            </a:r>
          </a:p>
          <a:p>
            <a:pPr marL="0" indent="0">
              <a:buNone/>
            </a:pPr>
            <a:r>
              <a:rPr lang="en-AU" dirty="0"/>
              <a:t>Or </a:t>
            </a:r>
          </a:p>
          <a:p>
            <a:r>
              <a:rPr lang="en-AU" dirty="0"/>
              <a:t>In the </a:t>
            </a:r>
            <a:r>
              <a:rPr lang="en-AU" b="1" dirty="0"/>
              <a:t>Assessments Portal</a:t>
            </a:r>
            <a:r>
              <a:rPr lang="en-AU" dirty="0"/>
              <a:t> go to support in the left hand navigation bar or access quick links on the dashboard.</a:t>
            </a:r>
          </a:p>
        </p:txBody>
      </p:sp>
      <p:sp>
        <p:nvSpPr>
          <p:cNvPr id="4" name="Slide Number Placeholder 3">
            <a:extLst>
              <a:ext uri="{FF2B5EF4-FFF2-40B4-BE49-F238E27FC236}">
                <a16:creationId xmlns:a16="http://schemas.microsoft.com/office/drawing/2014/main" id="{C45DE1CD-F3C1-4923-A6D4-138ACC495FF6}"/>
              </a:ext>
            </a:extLst>
          </p:cNvPr>
          <p:cNvSpPr>
            <a:spLocks noGrp="1"/>
          </p:cNvSpPr>
          <p:nvPr>
            <p:ph type="sldNum" sz="quarter" idx="4"/>
          </p:nvPr>
        </p:nvSpPr>
        <p:spPr/>
        <p:txBody>
          <a:bodyPr/>
          <a:lstStyle/>
          <a:p>
            <a:fld id="{FDB8AFCA-8319-2F4C-8820-33501F52AF08}" type="slidenum">
              <a:rPr lang="en-US" smtClean="0"/>
              <a:pPr/>
              <a:t>38</a:t>
            </a:fld>
            <a:endParaRPr lang="en-US" dirty="0">
              <a:solidFill>
                <a:schemeClr val="tx1">
                  <a:lumMod val="50000"/>
                  <a:lumOff val="50000"/>
                </a:schemeClr>
              </a:solidFill>
            </a:endParaRPr>
          </a:p>
        </p:txBody>
      </p:sp>
    </p:spTree>
    <p:extLst>
      <p:ext uri="{BB962C8B-B14F-4D97-AF65-F5344CB8AC3E}">
        <p14:creationId xmlns:p14="http://schemas.microsoft.com/office/powerpoint/2010/main" val="90303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F9853-6CE9-4334-B9B4-6BE106771DB3}"/>
              </a:ext>
            </a:extLst>
          </p:cNvPr>
          <p:cNvSpPr/>
          <p:nvPr/>
        </p:nvSpPr>
        <p:spPr>
          <a:xfrm>
            <a:off x="0" y="0"/>
            <a:ext cx="9144000" cy="5143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8C1373-DA15-4DA9-A059-93BCDD3B205E}"/>
              </a:ext>
            </a:extLst>
          </p:cNvPr>
          <p:cNvSpPr>
            <a:spLocks noGrp="1"/>
          </p:cNvSpPr>
          <p:nvPr>
            <p:ph type="title"/>
          </p:nvPr>
        </p:nvSpPr>
        <p:spPr>
          <a:xfrm>
            <a:off x="431800" y="415293"/>
            <a:ext cx="5498737" cy="369332"/>
          </a:xfrm>
        </p:spPr>
        <p:txBody>
          <a:bodyPr anchor="ctr"/>
          <a:lstStyle/>
          <a:p>
            <a:r>
              <a:rPr lang="en-AU" dirty="0">
                <a:solidFill>
                  <a:schemeClr val="bg1"/>
                </a:solidFill>
              </a:rPr>
              <a:t>Support resources</a:t>
            </a:r>
          </a:p>
        </p:txBody>
      </p:sp>
      <p:sp>
        <p:nvSpPr>
          <p:cNvPr id="3" name="Content Placeholder 2">
            <a:extLst>
              <a:ext uri="{FF2B5EF4-FFF2-40B4-BE49-F238E27FC236}">
                <a16:creationId xmlns:a16="http://schemas.microsoft.com/office/drawing/2014/main" id="{01FF157B-18B7-42AB-8A98-2EAE3FD9A398}"/>
              </a:ext>
            </a:extLst>
          </p:cNvPr>
          <p:cNvSpPr>
            <a:spLocks noGrp="1"/>
          </p:cNvSpPr>
          <p:nvPr>
            <p:ph idx="1"/>
          </p:nvPr>
        </p:nvSpPr>
        <p:spPr>
          <a:xfrm>
            <a:off x="431801" y="1137681"/>
            <a:ext cx="4166326" cy="2019014"/>
          </a:xfrm>
        </p:spPr>
        <p:txBody>
          <a:bodyPr/>
          <a:lstStyle/>
          <a:p>
            <a:pPr marL="0" indent="0">
              <a:buNone/>
            </a:pPr>
            <a:r>
              <a:rPr lang="en-AU" dirty="0">
                <a:solidFill>
                  <a:schemeClr val="bg1"/>
                </a:solidFill>
              </a:rPr>
              <a:t>Contact us</a:t>
            </a:r>
          </a:p>
          <a:p>
            <a:r>
              <a:rPr lang="en-AU" dirty="0">
                <a:solidFill>
                  <a:schemeClr val="bg1"/>
                </a:solidFill>
              </a:rPr>
              <a:t>icasassessments@janison.com</a:t>
            </a:r>
          </a:p>
          <a:p>
            <a:r>
              <a:rPr lang="en-AU" dirty="0">
                <a:solidFill>
                  <a:schemeClr val="bg1"/>
                </a:solidFill>
              </a:rPr>
              <a:t>Australia toll-free: 1800 931 775</a:t>
            </a:r>
          </a:p>
          <a:p>
            <a:r>
              <a:rPr lang="en-AU" dirty="0">
                <a:solidFill>
                  <a:schemeClr val="bg1"/>
                </a:solidFill>
              </a:rPr>
              <a:t>New Zealand toll-free: 0800 440 904</a:t>
            </a:r>
          </a:p>
          <a:p>
            <a:r>
              <a:rPr lang="en-AU" dirty="0">
                <a:solidFill>
                  <a:schemeClr val="bg1"/>
                </a:solidFill>
              </a:rPr>
              <a:t>Pacific/International: +61 02 8267 8800</a:t>
            </a:r>
          </a:p>
          <a:p>
            <a:endParaRPr lang="en-AU" dirty="0">
              <a:solidFill>
                <a:schemeClr val="bg1"/>
              </a:solidFill>
            </a:endParaRPr>
          </a:p>
          <a:p>
            <a:endParaRPr lang="en-AU" dirty="0">
              <a:solidFill>
                <a:schemeClr val="bg1"/>
              </a:solidFill>
            </a:endParaRPr>
          </a:p>
        </p:txBody>
      </p:sp>
      <p:pic>
        <p:nvPicPr>
          <p:cNvPr id="5" name="Content Placeholder 5" descr="Graphical user interface, application&#10;&#10;Description automatically generated">
            <a:extLst>
              <a:ext uri="{FF2B5EF4-FFF2-40B4-BE49-F238E27FC236}">
                <a16:creationId xmlns:a16="http://schemas.microsoft.com/office/drawing/2014/main" id="{E206EDC6-A53F-4FF1-8AB4-1E6AE220D61E}"/>
              </a:ext>
            </a:extLst>
          </p:cNvPr>
          <p:cNvPicPr>
            <a:picLocks noChangeAspect="1"/>
          </p:cNvPicPr>
          <p:nvPr/>
        </p:nvPicPr>
        <p:blipFill>
          <a:blip r:embed="rId2"/>
          <a:stretch>
            <a:fillRect/>
          </a:stretch>
        </p:blipFill>
        <p:spPr>
          <a:xfrm>
            <a:off x="6346008" y="2946640"/>
            <a:ext cx="2549071" cy="1784350"/>
          </a:xfrm>
          <a:prstGeom prst="rect">
            <a:avLst/>
          </a:prstGeom>
        </p:spPr>
      </p:pic>
    </p:spTree>
    <p:extLst>
      <p:ext uri="{BB962C8B-B14F-4D97-AF65-F5344CB8AC3E}">
        <p14:creationId xmlns:p14="http://schemas.microsoft.com/office/powerpoint/2010/main" val="25519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27864927-F9BB-4931-88F9-FE2F413CACEE}"/>
              </a:ext>
            </a:extLst>
          </p:cNvPr>
          <p:cNvSpPr>
            <a:spLocks noGrp="1"/>
          </p:cNvSpPr>
          <p:nvPr>
            <p:ph type="title"/>
          </p:nvPr>
        </p:nvSpPr>
        <p:spPr>
          <a:xfrm>
            <a:off x="431801" y="406815"/>
            <a:ext cx="4250690" cy="1107996"/>
          </a:xfrm>
        </p:spPr>
        <p:txBody>
          <a:bodyPr/>
          <a:lstStyle/>
          <a:p>
            <a:pPr algn="l"/>
            <a:r>
              <a:rPr lang="en-AU" sz="3600" dirty="0">
                <a:solidFill>
                  <a:schemeClr val="bg1"/>
                </a:solidFill>
              </a:rPr>
              <a:t>1. What are Reach 	Assessments?</a:t>
            </a:r>
          </a:p>
        </p:txBody>
      </p:sp>
    </p:spTree>
    <p:extLst>
      <p:ext uri="{BB962C8B-B14F-4D97-AF65-F5344CB8AC3E}">
        <p14:creationId xmlns:p14="http://schemas.microsoft.com/office/powerpoint/2010/main" val="235046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E929C2-46B4-48D9-8610-A26224FA34A8}"/>
              </a:ext>
            </a:extLst>
          </p:cNvPr>
          <p:cNvSpPr>
            <a:spLocks noGrp="1"/>
          </p:cNvSpPr>
          <p:nvPr>
            <p:ph type="sldNum" sz="quarter" idx="4"/>
          </p:nvPr>
        </p:nvSpPr>
        <p:spPr/>
        <p:txBody>
          <a:bodyPr/>
          <a:lstStyle/>
          <a:p>
            <a:fld id="{FDB8AFCA-8319-2F4C-8820-33501F52AF08}" type="slidenum">
              <a:rPr lang="en-US" smtClean="0"/>
              <a:pPr/>
              <a:t>5</a:t>
            </a:fld>
            <a:endParaRPr lang="en-US" dirty="0">
              <a:solidFill>
                <a:schemeClr val="tx1">
                  <a:lumMod val="50000"/>
                  <a:lumOff val="50000"/>
                </a:schemeClr>
              </a:solidFill>
            </a:endParaRPr>
          </a:p>
        </p:txBody>
      </p:sp>
      <p:pic>
        <p:nvPicPr>
          <p:cNvPr id="9" name="Picture 8" descr="Shape&#10;&#10;Description automatically generated with medium confidence">
            <a:extLst>
              <a:ext uri="{FF2B5EF4-FFF2-40B4-BE49-F238E27FC236}">
                <a16:creationId xmlns:a16="http://schemas.microsoft.com/office/drawing/2014/main" id="{445CF2CF-8D6D-445F-8E63-0B62EE58F1A7}"/>
              </a:ext>
            </a:extLst>
          </p:cNvPr>
          <p:cNvPicPr>
            <a:picLocks noChangeAspect="1"/>
          </p:cNvPicPr>
          <p:nvPr/>
        </p:nvPicPr>
        <p:blipFill>
          <a:blip r:embed="rId2"/>
          <a:stretch>
            <a:fillRect/>
          </a:stretch>
        </p:blipFill>
        <p:spPr>
          <a:xfrm>
            <a:off x="384654" y="332454"/>
            <a:ext cx="3799732" cy="534042"/>
          </a:xfrm>
          <a:prstGeom prst="rect">
            <a:avLst/>
          </a:prstGeom>
        </p:spPr>
      </p:pic>
      <p:sp>
        <p:nvSpPr>
          <p:cNvPr id="10" name="TextBox 9">
            <a:extLst>
              <a:ext uri="{FF2B5EF4-FFF2-40B4-BE49-F238E27FC236}">
                <a16:creationId xmlns:a16="http://schemas.microsoft.com/office/drawing/2014/main" id="{F79D665B-CE7D-4009-8228-50581400DF9B}"/>
              </a:ext>
            </a:extLst>
          </p:cNvPr>
          <p:cNvSpPr txBox="1"/>
          <p:nvPr/>
        </p:nvSpPr>
        <p:spPr>
          <a:xfrm>
            <a:off x="330590" y="872620"/>
            <a:ext cx="6976525" cy="338554"/>
          </a:xfrm>
          <a:prstGeom prst="rect">
            <a:avLst/>
          </a:prstGeom>
          <a:noFill/>
        </p:spPr>
        <p:txBody>
          <a:bodyPr wrap="none" rtlCol="0">
            <a:spAutoFit/>
          </a:bodyPr>
          <a:lstStyle/>
          <a:p>
            <a:r>
              <a:rPr lang="en-US" sz="1600" dirty="0"/>
              <a:t>Measures full-cohort student progress annually to support future planning</a:t>
            </a:r>
            <a:endParaRPr lang="en-AU" sz="1600" dirty="0"/>
          </a:p>
        </p:txBody>
      </p:sp>
      <p:sp>
        <p:nvSpPr>
          <p:cNvPr id="11" name="Title 1">
            <a:extLst>
              <a:ext uri="{FF2B5EF4-FFF2-40B4-BE49-F238E27FC236}">
                <a16:creationId xmlns:a16="http://schemas.microsoft.com/office/drawing/2014/main" id="{50ABF628-951E-417D-BFE3-B7430B411391}"/>
              </a:ext>
            </a:extLst>
          </p:cNvPr>
          <p:cNvSpPr>
            <a:spLocks noGrp="1"/>
          </p:cNvSpPr>
          <p:nvPr>
            <p:ph type="title"/>
          </p:nvPr>
        </p:nvSpPr>
        <p:spPr>
          <a:xfrm>
            <a:off x="442912" y="1506871"/>
            <a:ext cx="6633423" cy="740760"/>
          </a:xfrm>
        </p:spPr>
        <p:txBody>
          <a:bodyPr>
            <a:noAutofit/>
          </a:bodyPr>
          <a:lstStyle/>
          <a:p>
            <a:r>
              <a:rPr lang="en-GB" sz="2400" b="1" dirty="0">
                <a:cs typeface="Corbel"/>
              </a:rPr>
              <a:t>Backed by 40 years of leadership in educational assessments </a:t>
            </a:r>
          </a:p>
        </p:txBody>
      </p:sp>
      <p:sp>
        <p:nvSpPr>
          <p:cNvPr id="12" name="Content Placeholder 2">
            <a:extLst>
              <a:ext uri="{FF2B5EF4-FFF2-40B4-BE49-F238E27FC236}">
                <a16:creationId xmlns:a16="http://schemas.microsoft.com/office/drawing/2014/main" id="{C5726E44-0F68-4616-9E29-36297320A36E}"/>
              </a:ext>
            </a:extLst>
          </p:cNvPr>
          <p:cNvSpPr>
            <a:spLocks noGrp="1"/>
          </p:cNvSpPr>
          <p:nvPr>
            <p:ph idx="1"/>
          </p:nvPr>
        </p:nvSpPr>
        <p:spPr>
          <a:xfrm>
            <a:off x="442911" y="2527019"/>
            <a:ext cx="7126081" cy="1625060"/>
          </a:xfrm>
        </p:spPr>
        <p:txBody>
          <a:bodyPr/>
          <a:lstStyle/>
          <a:p>
            <a:r>
              <a:rPr lang="en-GB" sz="1600" dirty="0"/>
              <a:t>Supports implementation of Australian and International English, Maths &amp; Science curricula</a:t>
            </a:r>
          </a:p>
          <a:p>
            <a:r>
              <a:rPr lang="en-GB" sz="1600" dirty="0"/>
              <a:t>Items range from recall &amp; routine application, through to more demanding questions</a:t>
            </a:r>
          </a:p>
          <a:p>
            <a:r>
              <a:rPr lang="en-GB" sz="1600" dirty="0"/>
              <a:t>External, objective benchmark of learner progress</a:t>
            </a:r>
          </a:p>
          <a:p>
            <a:r>
              <a:rPr lang="en-GB" sz="1600" dirty="0"/>
              <a:t>Comprehensive, diagnostic reporting</a:t>
            </a:r>
          </a:p>
        </p:txBody>
      </p:sp>
    </p:spTree>
    <p:extLst>
      <p:ext uri="{BB962C8B-B14F-4D97-AF65-F5344CB8AC3E}">
        <p14:creationId xmlns:p14="http://schemas.microsoft.com/office/powerpoint/2010/main" val="303049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450" y="1131888"/>
            <a:ext cx="7718970" cy="3275395"/>
          </a:xfrm>
        </p:spPr>
        <p:txBody>
          <a:bodyPr>
            <a:noAutofit/>
          </a:bodyPr>
          <a:lstStyle/>
          <a:p>
            <a:r>
              <a:rPr lang="en-US" sz="1400" dirty="0"/>
              <a:t>Subjects for 2021:</a:t>
            </a:r>
          </a:p>
          <a:p>
            <a:pPr lvl="2"/>
            <a:r>
              <a:rPr lang="en-US" sz="1400" dirty="0"/>
              <a:t>Literacy</a:t>
            </a:r>
          </a:p>
          <a:p>
            <a:pPr lvl="3"/>
            <a:r>
              <a:rPr lang="en-US" sz="1000" dirty="0"/>
              <a:t>English</a:t>
            </a:r>
          </a:p>
          <a:p>
            <a:pPr lvl="3"/>
            <a:r>
              <a:rPr lang="en-US" sz="1000" dirty="0"/>
              <a:t>Writing</a:t>
            </a:r>
          </a:p>
          <a:p>
            <a:pPr lvl="3"/>
            <a:r>
              <a:rPr lang="en-US" sz="1000" dirty="0"/>
              <a:t>Spelling</a:t>
            </a:r>
          </a:p>
          <a:p>
            <a:pPr lvl="3"/>
            <a:r>
              <a:rPr lang="en-US" sz="1000" dirty="0"/>
              <a:t>NEW! Grammar &amp; Punctuation</a:t>
            </a:r>
          </a:p>
          <a:p>
            <a:pPr lvl="2"/>
            <a:r>
              <a:rPr lang="en-US" sz="1400" dirty="0"/>
              <a:t>STEM</a:t>
            </a:r>
          </a:p>
          <a:p>
            <a:pPr lvl="3"/>
            <a:r>
              <a:rPr lang="en-US" sz="1000" dirty="0"/>
              <a:t>Mathematics</a:t>
            </a:r>
          </a:p>
          <a:p>
            <a:pPr lvl="3"/>
            <a:r>
              <a:rPr lang="en-US" sz="1000" dirty="0"/>
              <a:t>Science </a:t>
            </a:r>
          </a:p>
          <a:p>
            <a:pPr lvl="3"/>
            <a:r>
              <a:rPr lang="en-US" sz="1000" dirty="0"/>
              <a:t>Digital Technologies</a:t>
            </a:r>
          </a:p>
          <a:p>
            <a:r>
              <a:rPr lang="en-US" sz="1400" dirty="0"/>
              <a:t>Sitting period open for all subjects for 11 weeks* (except for Writing – 2 weeks)</a:t>
            </a:r>
          </a:p>
          <a:p>
            <a:r>
              <a:rPr lang="en-US" sz="1400" dirty="0"/>
              <a:t>Online results released approx. as follows:</a:t>
            </a:r>
          </a:p>
          <a:p>
            <a:pPr lvl="1"/>
            <a:r>
              <a:rPr lang="en-US" sz="1400" dirty="0"/>
              <a:t>Writing: 4-5 weeks after the sitting period closes</a:t>
            </a:r>
          </a:p>
          <a:p>
            <a:pPr lvl="1"/>
            <a:r>
              <a:rPr lang="en-US" sz="1400" dirty="0"/>
              <a:t>All other tests: mid-way through and after the sitting period closes</a:t>
            </a:r>
          </a:p>
          <a:p>
            <a:pPr marL="266700" lvl="1" indent="0">
              <a:buNone/>
            </a:pPr>
            <a:r>
              <a:rPr lang="en-US" sz="1000" dirty="0"/>
              <a:t>* May vary by region</a:t>
            </a:r>
          </a:p>
        </p:txBody>
      </p:sp>
      <p:sp>
        <p:nvSpPr>
          <p:cNvPr id="2" name="Slide Number Placeholder 1">
            <a:extLst>
              <a:ext uri="{FF2B5EF4-FFF2-40B4-BE49-F238E27FC236}">
                <a16:creationId xmlns:a16="http://schemas.microsoft.com/office/drawing/2014/main" id="{5AFFA874-6162-4BFB-8A51-B0BC6239C2A7}"/>
              </a:ext>
            </a:extLst>
          </p:cNvPr>
          <p:cNvSpPr>
            <a:spLocks noGrp="1"/>
          </p:cNvSpPr>
          <p:nvPr>
            <p:ph type="sldNum" sz="quarter" idx="4"/>
          </p:nvPr>
        </p:nvSpPr>
        <p:spPr/>
        <p:txBody>
          <a:bodyPr/>
          <a:lstStyle/>
          <a:p>
            <a:fld id="{FDB8AFCA-8319-2F4C-8820-33501F52AF08}" type="slidenum">
              <a:rPr lang="en-US" smtClean="0"/>
              <a:pPr/>
              <a:t>6</a:t>
            </a:fld>
            <a:endParaRPr lang="en-US" dirty="0">
              <a:solidFill>
                <a:schemeClr val="tx1">
                  <a:lumMod val="50000"/>
                  <a:lumOff val="50000"/>
                </a:schemeClr>
              </a:solidFill>
            </a:endParaRPr>
          </a:p>
        </p:txBody>
      </p:sp>
      <p:pic>
        <p:nvPicPr>
          <p:cNvPr id="5" name="Picture 4" descr="Shape&#10;&#10;Description automatically generated with medium confidence">
            <a:extLst>
              <a:ext uri="{FF2B5EF4-FFF2-40B4-BE49-F238E27FC236}">
                <a16:creationId xmlns:a16="http://schemas.microsoft.com/office/drawing/2014/main" id="{CA6EBCEA-821B-4D0B-841E-7EFEFFD5A80F}"/>
              </a:ext>
            </a:extLst>
          </p:cNvPr>
          <p:cNvPicPr>
            <a:picLocks noChangeAspect="1"/>
          </p:cNvPicPr>
          <p:nvPr/>
        </p:nvPicPr>
        <p:blipFill>
          <a:blip r:embed="rId2"/>
          <a:stretch>
            <a:fillRect/>
          </a:stretch>
        </p:blipFill>
        <p:spPr>
          <a:xfrm>
            <a:off x="384654" y="332454"/>
            <a:ext cx="3799732" cy="534042"/>
          </a:xfrm>
          <a:prstGeom prst="rect">
            <a:avLst/>
          </a:prstGeom>
        </p:spPr>
      </p:pic>
    </p:spTree>
    <p:extLst>
      <p:ext uri="{BB962C8B-B14F-4D97-AF65-F5344CB8AC3E}">
        <p14:creationId xmlns:p14="http://schemas.microsoft.com/office/powerpoint/2010/main" val="179057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514349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9">
            <a:extLst>
              <a:ext uri="{FF2B5EF4-FFF2-40B4-BE49-F238E27FC236}">
                <a16:creationId xmlns:a16="http://schemas.microsoft.com/office/drawing/2014/main" id="{E345650D-19C1-4936-B3F3-49CB921300E3}"/>
              </a:ext>
            </a:extLst>
          </p:cNvPr>
          <p:cNvSpPr txBox="1">
            <a:spLocks/>
          </p:cNvSpPr>
          <p:nvPr/>
        </p:nvSpPr>
        <p:spPr>
          <a:xfrm>
            <a:off x="431800" y="406815"/>
            <a:ext cx="4834397" cy="1107996"/>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400" kern="1200">
                <a:solidFill>
                  <a:schemeClr val="tx2"/>
                </a:solidFill>
                <a:latin typeface="+mj-lt"/>
                <a:ea typeface="+mj-ea"/>
                <a:cs typeface="Constantia"/>
              </a:defRPr>
            </a:lvl1pPr>
          </a:lstStyle>
          <a:p>
            <a:r>
              <a:rPr lang="en-US" sz="3600" dirty="0">
                <a:solidFill>
                  <a:schemeClr val="bg1"/>
                </a:solidFill>
              </a:rPr>
              <a:t>2. Overview of the</a:t>
            </a:r>
            <a:br>
              <a:rPr lang="en-US" sz="3600" dirty="0">
                <a:solidFill>
                  <a:schemeClr val="bg1"/>
                </a:solidFill>
              </a:rPr>
            </a:br>
            <a:r>
              <a:rPr lang="en-US" sz="3600" dirty="0">
                <a:solidFill>
                  <a:schemeClr val="bg1"/>
                </a:solidFill>
              </a:rPr>
              <a:t>	Assessments Portal</a:t>
            </a:r>
            <a:endParaRPr lang="en-AU" sz="3600" dirty="0">
              <a:solidFill>
                <a:schemeClr val="bg1"/>
              </a:solidFill>
            </a:endParaRPr>
          </a:p>
        </p:txBody>
      </p:sp>
    </p:spTree>
    <p:extLst>
      <p:ext uri="{BB962C8B-B14F-4D97-AF65-F5344CB8AC3E}">
        <p14:creationId xmlns:p14="http://schemas.microsoft.com/office/powerpoint/2010/main" val="17276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759451957"/>
              </p:ext>
            </p:extLst>
          </p:nvPr>
        </p:nvGraphicFramePr>
        <p:xfrm>
          <a:off x="431800" y="1124306"/>
          <a:ext cx="7896754" cy="3068332"/>
        </p:xfrm>
        <a:graphic>
          <a:graphicData uri="http://schemas.openxmlformats.org/drawingml/2006/table">
            <a:tbl>
              <a:tblPr firstRow="1" bandRow="1">
                <a:tableStyleId>{5C22544A-7EE6-4342-B048-85BDC9FD1C3A}</a:tableStyleId>
              </a:tblPr>
              <a:tblGrid>
                <a:gridCol w="2063062">
                  <a:extLst>
                    <a:ext uri="{9D8B030D-6E8A-4147-A177-3AD203B41FA5}">
                      <a16:colId xmlns:a16="http://schemas.microsoft.com/office/drawing/2014/main" val="20000"/>
                    </a:ext>
                  </a:extLst>
                </a:gridCol>
                <a:gridCol w="1863090">
                  <a:extLst>
                    <a:ext uri="{9D8B030D-6E8A-4147-A177-3AD203B41FA5}">
                      <a16:colId xmlns:a16="http://schemas.microsoft.com/office/drawing/2014/main" val="20001"/>
                    </a:ext>
                  </a:extLst>
                </a:gridCol>
                <a:gridCol w="3970602">
                  <a:extLst>
                    <a:ext uri="{9D8B030D-6E8A-4147-A177-3AD203B41FA5}">
                      <a16:colId xmlns:a16="http://schemas.microsoft.com/office/drawing/2014/main" val="20002"/>
                    </a:ext>
                  </a:extLst>
                </a:gridCol>
              </a:tblGrid>
              <a:tr h="466332">
                <a:tc>
                  <a:txBody>
                    <a:bodyPr/>
                    <a:lstStyle/>
                    <a:p>
                      <a:r>
                        <a:rPr lang="en-US" sz="1000" b="1" i="0" dirty="0">
                          <a:latin typeface="+mn-lt"/>
                          <a:ea typeface="Arial" charset="0"/>
                          <a:cs typeface="Corbel"/>
                        </a:rPr>
                        <a:t>School staff member</a:t>
                      </a:r>
                    </a:p>
                  </a:txBody>
                  <a:tcPr anchor="ct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dirty="0">
                          <a:latin typeface="+mn-lt"/>
                          <a:ea typeface="Arial" charset="0"/>
                          <a:cs typeface="Corbel"/>
                        </a:rPr>
                        <a:t>Suggested role in the platform</a:t>
                      </a:r>
                    </a:p>
                  </a:txBody>
                  <a:tcPr anchor="ctr">
                    <a:solidFill>
                      <a:schemeClr val="accent3"/>
                    </a:solidFill>
                  </a:tcPr>
                </a:tc>
                <a:tc>
                  <a:txBody>
                    <a:bodyPr/>
                    <a:lstStyle/>
                    <a:p>
                      <a:r>
                        <a:rPr lang="en-US" sz="1000" b="1" i="0" dirty="0">
                          <a:latin typeface="+mn-lt"/>
                          <a:ea typeface="Arial" charset="0"/>
                          <a:cs typeface="Corbel"/>
                        </a:rPr>
                        <a:t>Role tasks</a:t>
                      </a:r>
                    </a:p>
                  </a:txBody>
                  <a:tcPr anchor="ctr">
                    <a:solidFill>
                      <a:schemeClr val="accent3"/>
                    </a:solidFill>
                  </a:tcPr>
                </a:tc>
                <a:extLst>
                  <a:ext uri="{0D108BD9-81ED-4DB2-BD59-A6C34878D82A}">
                    <a16:rowId xmlns:a16="http://schemas.microsoft.com/office/drawing/2014/main" val="10000"/>
                  </a:ext>
                </a:extLst>
              </a:tr>
              <a:tr h="318572">
                <a:tc>
                  <a:txBody>
                    <a:bodyPr/>
                    <a:lstStyle/>
                    <a:p>
                      <a:r>
                        <a:rPr lang="en-US" sz="1000" b="0" i="0" u="none" strike="noStrike" kern="1200" baseline="0" dirty="0">
                          <a:solidFill>
                            <a:schemeClr val="dk1"/>
                          </a:solidFill>
                          <a:latin typeface="+mn-lt"/>
                          <a:ea typeface="+mn-ea"/>
                          <a:cs typeface="+mn-cs"/>
                        </a:rPr>
                        <a:t>Head of Curriculum/Head of Subject/Deputy Principal</a:t>
                      </a:r>
                    </a:p>
                  </a:txBody>
                  <a:tcPr>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kern="1200" baseline="0" dirty="0">
                          <a:solidFill>
                            <a:schemeClr val="dk1"/>
                          </a:solidFill>
                          <a:latin typeface="+mn-lt"/>
                          <a:ea typeface="+mn-ea"/>
                          <a:cs typeface="+mn-cs"/>
                        </a:rPr>
                        <a:t>School Coordinator (recommended to have </a:t>
                      </a:r>
                      <a:r>
                        <a:rPr lang="en-US" sz="1000" b="1" i="0" u="none" strike="noStrike" kern="1200" baseline="0" dirty="0">
                          <a:solidFill>
                            <a:schemeClr val="dk1"/>
                          </a:solidFill>
                          <a:latin typeface="+mn-lt"/>
                          <a:ea typeface="+mn-ea"/>
                          <a:cs typeface="+mn-cs"/>
                        </a:rPr>
                        <a:t>more than 1 </a:t>
                      </a:r>
                      <a:r>
                        <a:rPr lang="en-US" sz="1000" b="0" i="0" u="none" strike="noStrike" kern="1200" baseline="0" dirty="0">
                          <a:solidFill>
                            <a:schemeClr val="dk1"/>
                          </a:solidFill>
                          <a:latin typeface="+mn-lt"/>
                          <a:ea typeface="+mn-ea"/>
                          <a:cs typeface="+mn-cs"/>
                        </a:rPr>
                        <a:t>in a school	)</a:t>
                      </a:r>
                    </a:p>
                    <a:p>
                      <a:pPr marL="0" indent="0">
                        <a:tabLst>
                          <a:tab pos="2556000" algn="r"/>
                        </a:tabLst>
                      </a:pPr>
                      <a:endParaRPr lang="en-US" sz="1000" b="0" i="0" dirty="0">
                        <a:latin typeface="+mn-lt"/>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kern="1200" baseline="0" dirty="0">
                          <a:solidFill>
                            <a:schemeClr val="dk1"/>
                          </a:solidFill>
                          <a:latin typeface="+mn-lt"/>
                          <a:ea typeface="+mn-ea"/>
                          <a:cs typeface="+mn-cs"/>
                        </a:rPr>
                        <a:t>Imports and manages student data, invites staff and assigns roles, allocates test licences to students, assigns classes to teachers (if needed), completes all Unrestricted Teacher/Teacher tasks	</a:t>
                      </a:r>
                      <a:endParaRPr lang="en-US" sz="1000" b="0" i="0" dirty="0">
                        <a:latin typeface="+mn-lt"/>
                        <a:ea typeface="Arial" charset="0"/>
                        <a:cs typeface="Corbel"/>
                      </a:endParaRPr>
                    </a:p>
                  </a:txBody>
                  <a:tcPr>
                    <a:lnL w="12700" cap="flat" cmpd="sng" algn="ctr">
                      <a:no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046">
                <a:tc>
                  <a:txBody>
                    <a:bodyPr/>
                    <a:lstStyle/>
                    <a:p>
                      <a:r>
                        <a:rPr lang="en-US" sz="1000" b="0" i="0" u="none" strike="noStrike" kern="1200" baseline="0" dirty="0">
                          <a:solidFill>
                            <a:schemeClr val="dk1"/>
                          </a:solidFill>
                          <a:latin typeface="+mn-lt"/>
                          <a:ea typeface="+mn-ea"/>
                          <a:cs typeface="+mn-cs"/>
                        </a:rPr>
                        <a:t>Classroom teacher, Grade Coordinator or teacher across classes within a year level, teacher of multiple classes across multiple year levels	</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Unrestricted 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Prints student logins, supervises tests on the test day, views results. Assigned to classes automatically if the class field is being used. </a:t>
                      </a:r>
                      <a:r>
                        <a:rPr lang="en-US" sz="1000" b="1" i="0" dirty="0">
                          <a:solidFill>
                            <a:schemeClr val="tx2"/>
                          </a:solidFill>
                          <a:latin typeface="+mn-lt"/>
                          <a:ea typeface="Arial" charset="0"/>
                          <a:cs typeface="Corbel"/>
                        </a:rPr>
                        <a:t>This is the recommended role for teachers who will be supervising the Reach tests on test day</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0720">
                <a:tc>
                  <a:txBody>
                    <a:bodyPr/>
                    <a:lstStyle/>
                    <a:p>
                      <a:pPr marL="0" indent="0">
                        <a:tabLst>
                          <a:tab pos="2268000" algn="r"/>
                        </a:tabLst>
                      </a:pPr>
                      <a:r>
                        <a:rPr lang="en-US" sz="1000" b="0" i="0" dirty="0">
                          <a:latin typeface="+mn-lt"/>
                          <a:ea typeface="Arial" charset="0"/>
                          <a:cs typeface="Corbel"/>
                        </a:rPr>
                        <a:t>As above</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As above, but can only do the tasks for the classes they have been assigned to. </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0473">
                <a:tc>
                  <a:txBody>
                    <a:bodyPr/>
                    <a:lstStyle/>
                    <a:p>
                      <a:pPr marL="0" indent="0">
                        <a:tabLst>
                          <a:tab pos="2268000" algn="r"/>
                        </a:tabLst>
                      </a:pPr>
                      <a:r>
                        <a:rPr lang="en-US" sz="1000" b="0" i="0" dirty="0">
                          <a:latin typeface="+mn-lt"/>
                          <a:ea typeface="Arial" charset="0"/>
                          <a:cs typeface="Corbel"/>
                        </a:rPr>
                        <a:t>Principal</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School Leader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38400" algn="l"/>
                        </a:tabLst>
                        <a:defRPr/>
                      </a:pPr>
                      <a:r>
                        <a:rPr lang="en-US" sz="1000" b="0" i="0" dirty="0">
                          <a:solidFill>
                            <a:schemeClr val="tx1"/>
                          </a:solidFill>
                          <a:latin typeface="+mn-lt"/>
                          <a:ea typeface="Arial" charset="0"/>
                          <a:cs typeface="Corbel"/>
                        </a:rPr>
                        <a:t>Can view results</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0807">
                <a:tc>
                  <a:txBody>
                    <a:bodyPr/>
                    <a:lstStyle/>
                    <a:p>
                      <a:pPr marL="0" indent="0">
                        <a:tabLst>
                          <a:tab pos="2268000" algn="r"/>
                        </a:tabLst>
                      </a:pPr>
                      <a:r>
                        <a:rPr lang="en-US" sz="1000" b="0" i="0" dirty="0">
                          <a:latin typeface="+mn-lt"/>
                          <a:ea typeface="Arial" charset="0"/>
                          <a:cs typeface="Corbel"/>
                        </a:rPr>
                        <a:t>Student</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Student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38400" algn="l"/>
                        </a:tabLst>
                        <a:defRPr/>
                      </a:pPr>
                      <a:r>
                        <a:rPr lang="en-US" sz="1000" b="0" i="0" dirty="0">
                          <a:solidFill>
                            <a:schemeClr val="tx1"/>
                          </a:solidFill>
                          <a:latin typeface="+mn-lt"/>
                          <a:ea typeface="Arial" charset="0"/>
                          <a:cs typeface="Corbel"/>
                        </a:rPr>
                        <a:t>Complete tests</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525FF1CC-EF8D-4B34-8BA5-5456E06F9038}"/>
              </a:ext>
            </a:extLst>
          </p:cNvPr>
          <p:cNvSpPr>
            <a:spLocks noGrp="1"/>
          </p:cNvSpPr>
          <p:nvPr>
            <p:ph type="title"/>
          </p:nvPr>
        </p:nvSpPr>
        <p:spPr>
          <a:xfrm>
            <a:off x="431800" y="406208"/>
            <a:ext cx="7874000" cy="369332"/>
          </a:xfrm>
        </p:spPr>
        <p:txBody>
          <a:bodyPr/>
          <a:lstStyle/>
          <a:p>
            <a:pPr algn="l"/>
            <a:r>
              <a:rPr lang="en-US" dirty="0"/>
              <a:t>Key roles in the platform</a:t>
            </a:r>
          </a:p>
        </p:txBody>
      </p:sp>
      <p:sp>
        <p:nvSpPr>
          <p:cNvPr id="2" name="Slide Number Placeholder 1">
            <a:extLst>
              <a:ext uri="{FF2B5EF4-FFF2-40B4-BE49-F238E27FC236}">
                <a16:creationId xmlns:a16="http://schemas.microsoft.com/office/drawing/2014/main" id="{EE9CE33B-98FF-4C44-B1B5-6B3A86E0F32C}"/>
              </a:ext>
            </a:extLst>
          </p:cNvPr>
          <p:cNvSpPr>
            <a:spLocks noGrp="1"/>
          </p:cNvSpPr>
          <p:nvPr>
            <p:ph type="sldNum" sz="quarter" idx="4"/>
          </p:nvPr>
        </p:nvSpPr>
        <p:spPr/>
        <p:txBody>
          <a:bodyPr/>
          <a:lstStyle/>
          <a:p>
            <a:fld id="{FDB8AFCA-8319-2F4C-8820-33501F52AF08}" type="slidenum">
              <a:rPr lang="en-US" smtClean="0"/>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634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806926533"/>
              </p:ext>
            </p:extLst>
          </p:nvPr>
        </p:nvGraphicFramePr>
        <p:xfrm>
          <a:off x="431800" y="1131888"/>
          <a:ext cx="7601337" cy="2965692"/>
        </p:xfrm>
        <a:graphic>
          <a:graphicData uri="http://schemas.openxmlformats.org/drawingml/2006/table">
            <a:tbl>
              <a:tblPr firstRow="1" bandRow="1">
                <a:tableStyleId>{5C22544A-7EE6-4342-B048-85BDC9FD1C3A}</a:tableStyleId>
              </a:tblPr>
              <a:tblGrid>
                <a:gridCol w="1708732">
                  <a:extLst>
                    <a:ext uri="{9D8B030D-6E8A-4147-A177-3AD203B41FA5}">
                      <a16:colId xmlns:a16="http://schemas.microsoft.com/office/drawing/2014/main" val="20000"/>
                    </a:ext>
                  </a:extLst>
                </a:gridCol>
                <a:gridCol w="2678137">
                  <a:extLst>
                    <a:ext uri="{9D8B030D-6E8A-4147-A177-3AD203B41FA5}">
                      <a16:colId xmlns:a16="http://schemas.microsoft.com/office/drawing/2014/main" val="20001"/>
                    </a:ext>
                  </a:extLst>
                </a:gridCol>
                <a:gridCol w="3214468">
                  <a:extLst>
                    <a:ext uri="{9D8B030D-6E8A-4147-A177-3AD203B41FA5}">
                      <a16:colId xmlns:a16="http://schemas.microsoft.com/office/drawing/2014/main" val="1635745451"/>
                    </a:ext>
                  </a:extLst>
                </a:gridCol>
              </a:tblGrid>
              <a:tr h="466332">
                <a:tc>
                  <a:txBody>
                    <a:bodyPr/>
                    <a:lstStyle/>
                    <a:p>
                      <a:endParaRPr lang="en-US" sz="1000" b="1" i="0" dirty="0">
                        <a:latin typeface="+mn-lt"/>
                        <a:ea typeface="Arial" charset="0"/>
                        <a:cs typeface="Corbel"/>
                      </a:endParaRPr>
                    </a:p>
                  </a:txBody>
                  <a:tcPr anchor="ct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dirty="0">
                          <a:latin typeface="+mn-lt"/>
                          <a:ea typeface="Arial" charset="0"/>
                          <a:cs typeface="Corbel"/>
                        </a:rPr>
                        <a:t>Tests with no locked-down browser </a:t>
                      </a:r>
                    </a:p>
                  </a:txBody>
                  <a:tcPr anchor="ct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dirty="0">
                          <a:latin typeface="+mn-lt"/>
                          <a:ea typeface="Arial" charset="0"/>
                          <a:cs typeface="Corbel"/>
                        </a:rPr>
                        <a:t>Tests with locked-down browser (LDB)</a:t>
                      </a:r>
                    </a:p>
                  </a:txBody>
                  <a:tcPr anchor="ctr">
                    <a:solidFill>
                      <a:schemeClr val="accent3"/>
                    </a:solidFill>
                  </a:tcPr>
                </a:tc>
                <a:extLst>
                  <a:ext uri="{0D108BD9-81ED-4DB2-BD59-A6C34878D82A}">
                    <a16:rowId xmlns:a16="http://schemas.microsoft.com/office/drawing/2014/main" val="10000"/>
                  </a:ext>
                </a:extLst>
              </a:tr>
              <a:tr h="318572">
                <a:tc>
                  <a:txBody>
                    <a:bodyPr/>
                    <a:lstStyle/>
                    <a:p>
                      <a:r>
                        <a:rPr lang="en-US" sz="1000" b="0" i="0" u="none" strike="noStrike" kern="1200" baseline="0" dirty="0">
                          <a:solidFill>
                            <a:schemeClr val="dk1"/>
                          </a:solidFill>
                          <a:latin typeface="+mn-lt"/>
                          <a:ea typeface="+mn-ea"/>
                          <a:cs typeface="+mn-cs"/>
                        </a:rPr>
                        <a:t>Subjects</a:t>
                      </a:r>
                    </a:p>
                  </a:txBody>
                  <a:tcPr>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AU" sz="1000" b="0" i="0" u="none" strike="noStrike" kern="1200" baseline="0" dirty="0">
                          <a:solidFill>
                            <a:schemeClr val="dk1"/>
                          </a:solidFill>
                          <a:latin typeface="+mn-lt"/>
                          <a:ea typeface="+mn-ea"/>
                          <a:cs typeface="+mn-cs"/>
                        </a:rPr>
                        <a:t>Digital Technologies, Science, Mathematics</a:t>
                      </a:r>
                      <a:r>
                        <a:rPr lang="en-AU" sz="1000" b="0" i="0" u="none" strike="noStrike" kern="1200" baseline="0" dirty="0">
                          <a:solidFill>
                            <a:schemeClr val="dk1"/>
                          </a:solidFill>
                          <a:latin typeface="Corbel" panose="020B0503020204020204" pitchFamily="34" charset="0"/>
                          <a:ea typeface="+mn-ea"/>
                          <a:cs typeface="+mn-cs"/>
                        </a:rPr>
                        <a:t>, </a:t>
                      </a:r>
                      <a:r>
                        <a:rPr lang="en-AU" sz="1000" b="0" i="0" u="none" strike="noStrike" kern="1200" baseline="0" dirty="0">
                          <a:solidFill>
                            <a:schemeClr val="dk1"/>
                          </a:solidFill>
                          <a:latin typeface="+mn-lt"/>
                          <a:ea typeface="+mn-ea"/>
                          <a:cs typeface="+mn-cs"/>
                        </a:rPr>
                        <a:t>English, Grammar &amp; Punctuation	</a:t>
                      </a:r>
                    </a:p>
                    <a:p>
                      <a:endParaRPr lang="en-US" sz="1000" b="0" i="0" dirty="0">
                        <a:latin typeface="+mn-lt"/>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kern="1200" baseline="0" dirty="0">
                          <a:solidFill>
                            <a:schemeClr val="dk1"/>
                          </a:solidFill>
                          <a:latin typeface="+mn-lt"/>
                          <a:ea typeface="+mn-ea"/>
                          <a:cs typeface="+mn-cs"/>
                        </a:rPr>
                        <a:t>Spelling and Writing	</a:t>
                      </a:r>
                      <a:endParaRPr lang="en-US" sz="1000" b="0" i="0" dirty="0">
                        <a:latin typeface="+mn-lt"/>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046">
                <a:tc>
                  <a:txBody>
                    <a:bodyPr/>
                    <a:lstStyle/>
                    <a:p>
                      <a:r>
                        <a:rPr lang="en-US" sz="1000" b="0" i="0" u="none" strike="noStrike" kern="1200" baseline="0" dirty="0">
                          <a:solidFill>
                            <a:schemeClr val="dk1"/>
                          </a:solidFill>
                          <a:latin typeface="+mn-lt"/>
                          <a:ea typeface="+mn-ea"/>
                          <a:cs typeface="+mn-cs"/>
                        </a:rPr>
                        <a:t>Student login	</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Student navigates to: icas.site/start</a:t>
                      </a:r>
                    </a:p>
                    <a:p>
                      <a:pPr marL="0" indent="0">
                        <a:tabLst>
                          <a:tab pos="2556000" algn="r"/>
                        </a:tabLst>
                      </a:pPr>
                      <a:endParaRPr lang="en-US" sz="1000" b="0" i="0" dirty="0">
                        <a:latin typeface="+mn-lt"/>
                        <a:ea typeface="Arial" charset="0"/>
                        <a:cs typeface="Corbel"/>
                      </a:endParaRPr>
                    </a:p>
                    <a:p>
                      <a:pPr marL="0" indent="0">
                        <a:tabLst>
                          <a:tab pos="2556000" algn="r"/>
                        </a:tabLst>
                      </a:pPr>
                      <a:r>
                        <a:rPr lang="en-US" sz="1000" b="0" i="0" dirty="0">
                          <a:latin typeface="+mn-lt"/>
                          <a:ea typeface="Arial" charset="0"/>
                          <a:cs typeface="Corbel"/>
                        </a:rPr>
                        <a:t>Logs in with: Test session code &amp;</a:t>
                      </a:r>
                    </a:p>
                    <a:p>
                      <a:pPr marL="0" indent="0">
                        <a:tabLst>
                          <a:tab pos="2556000" algn="r"/>
                        </a:tabLst>
                      </a:pPr>
                      <a:r>
                        <a:rPr lang="en-US" sz="1000" b="0" i="0" dirty="0">
                          <a:latin typeface="+mn-lt"/>
                          <a:ea typeface="Arial" charset="0"/>
                          <a:cs typeface="Corbel"/>
                        </a:rPr>
                        <a:t>One-time student 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Student clicks on the LDB icon on their desktop (the LDB should be installed before test day). </a:t>
                      </a:r>
                    </a:p>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Logs in with: Test session code &amp;</a:t>
                      </a:r>
                    </a:p>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One-time student 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0720">
                <a:tc>
                  <a:txBody>
                    <a:bodyPr/>
                    <a:lstStyle/>
                    <a:p>
                      <a:pPr marL="0" indent="0">
                        <a:tabLst>
                          <a:tab pos="2268000" algn="r"/>
                        </a:tabLst>
                      </a:pPr>
                      <a:r>
                        <a:rPr lang="en-US" sz="1000" b="0" i="0" dirty="0">
                          <a:latin typeface="+mn-lt"/>
                          <a:ea typeface="Arial" charset="0"/>
                          <a:cs typeface="Corbel"/>
                        </a:rPr>
                        <a:t>Teacher login</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marL="0" indent="0" algn="ctr">
                        <a:tabLst>
                          <a:tab pos="2556000" algn="r"/>
                        </a:tabLst>
                      </a:pPr>
                      <a:r>
                        <a:rPr lang="en-US" sz="1000" b="0" i="0" dirty="0">
                          <a:latin typeface="+mn-lt"/>
                          <a:ea typeface="Arial" charset="0"/>
                          <a:cs typeface="Corbel"/>
                        </a:rPr>
                        <a:t>Navigates to: icas.site/start</a:t>
                      </a:r>
                    </a:p>
                    <a:p>
                      <a:pPr marL="0" indent="0" algn="ctr">
                        <a:tabLst>
                          <a:tab pos="2556000" algn="r"/>
                        </a:tabLst>
                      </a:pPr>
                      <a:r>
                        <a:rPr lang="en-US" sz="1000" b="0" i="0" dirty="0">
                          <a:latin typeface="+mn-lt"/>
                          <a:ea typeface="Arial" charset="0"/>
                          <a:cs typeface="Corbel"/>
                        </a:rPr>
                        <a:t>Logs in with username and password</a:t>
                      </a:r>
                    </a:p>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endParaRPr lang="en-US" sz="1000" b="0" i="0" dirty="0">
                        <a:latin typeface="+mn-lt"/>
                        <a:ea typeface="Arial" charset="0"/>
                        <a:cs typeface="Corbel"/>
                      </a:endParaRP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005"/>
                  </a:ext>
                </a:extLst>
              </a:tr>
              <a:tr h="0">
                <a:tc>
                  <a:txBody>
                    <a:bodyPr/>
                    <a:lstStyle/>
                    <a:p>
                      <a:pPr marL="0" indent="0">
                        <a:tabLst>
                          <a:tab pos="2268000" algn="r"/>
                        </a:tabLst>
                      </a:pPr>
                      <a:r>
                        <a:rPr lang="en-US" sz="1000" b="0" i="0" dirty="0">
                          <a:latin typeface="+mn-lt"/>
                          <a:ea typeface="Arial" charset="0"/>
                          <a:cs typeface="Corbel"/>
                        </a:rPr>
                        <a:t>Teacher controls test start</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marL="0" indent="0" algn="ctr">
                        <a:tabLst>
                          <a:tab pos="2556000" algn="r"/>
                        </a:tabLst>
                      </a:pPr>
                      <a:r>
                        <a:rPr lang="en-US" sz="1000" b="0" i="0" kern="1200" dirty="0">
                          <a:solidFill>
                            <a:schemeClr val="dk1"/>
                          </a:solidFill>
                          <a:latin typeface="+mn-lt"/>
                          <a:ea typeface="+mn-ea"/>
                          <a:cs typeface="+mn-cs"/>
                        </a:rPr>
                        <a:t>Students can only start the test once the teacher clicks “start session” </a:t>
                      </a:r>
                    </a:p>
                    <a:p>
                      <a:pPr marL="0" indent="0" algn="ctr">
                        <a:tabLst>
                          <a:tab pos="2556000" algn="r"/>
                        </a:tabLst>
                      </a:pPr>
                      <a:r>
                        <a:rPr lang="en-US" sz="1000" b="0" i="0" kern="1200" dirty="0">
                          <a:solidFill>
                            <a:schemeClr val="dk1"/>
                          </a:solidFill>
                          <a:latin typeface="+mn-lt"/>
                          <a:ea typeface="+mn-ea"/>
                          <a:cs typeface="+mn-cs"/>
                        </a:rPr>
                        <a:t>in the Assessments Portal</a:t>
                      </a:r>
                      <a:endParaRPr lang="en-US" sz="1000" b="0" i="0" dirty="0">
                        <a:latin typeface="+mn-lt"/>
                        <a:ea typeface="Arial" charset="0"/>
                        <a:cs typeface="Corbel"/>
                      </a:endParaRPr>
                    </a:p>
                    <a:p>
                      <a:pPr marL="0" indent="0" algn="l" defTabSz="457200" rtl="0" eaLnBrk="1" latinLnBrk="0" hangingPunct="1">
                        <a:tabLst>
                          <a:tab pos="2556000" algn="r"/>
                        </a:tabLst>
                      </a:pPr>
                      <a:r>
                        <a:rPr lang="en-US" sz="1000" b="0" i="0" kern="1200" dirty="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tab pos="2438400" algn="l"/>
                        </a:tabLst>
                        <a:defRPr/>
                      </a:pPr>
                      <a:endParaRPr lang="en-US" sz="1000" b="0" i="0" dirty="0">
                        <a:solidFill>
                          <a:schemeClr val="tx1"/>
                        </a:solidFill>
                        <a:latin typeface="+mn-lt"/>
                        <a:ea typeface="Arial" charset="0"/>
                        <a:cs typeface="Corbel"/>
                      </a:endParaRP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0" indent="0">
                        <a:tabLst>
                          <a:tab pos="2556000" algn="r"/>
                        </a:tabLst>
                      </a:pPr>
                      <a:endParaRPr lang="en-US" sz="1200" b="0" i="0" dirty="0">
                        <a:latin typeface="Corbel" panose="020B0503020204020204" pitchFamily="34" charset="0"/>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Title 1">
            <a:extLst>
              <a:ext uri="{FF2B5EF4-FFF2-40B4-BE49-F238E27FC236}">
                <a16:creationId xmlns:a16="http://schemas.microsoft.com/office/drawing/2014/main" id="{525FF1CC-EF8D-4B34-8BA5-5456E06F9038}"/>
              </a:ext>
            </a:extLst>
          </p:cNvPr>
          <p:cNvSpPr>
            <a:spLocks noGrp="1"/>
          </p:cNvSpPr>
          <p:nvPr>
            <p:ph type="title"/>
          </p:nvPr>
        </p:nvSpPr>
        <p:spPr>
          <a:xfrm>
            <a:off x="431800" y="418338"/>
            <a:ext cx="7874000" cy="369332"/>
          </a:xfrm>
        </p:spPr>
        <p:txBody>
          <a:bodyPr/>
          <a:lstStyle/>
          <a:p>
            <a:pPr algn="l"/>
            <a:r>
              <a:rPr lang="en-US" dirty="0"/>
              <a:t>Accessing the tests</a:t>
            </a:r>
          </a:p>
        </p:txBody>
      </p:sp>
      <p:sp>
        <p:nvSpPr>
          <p:cNvPr id="2" name="Slide Number Placeholder 1">
            <a:extLst>
              <a:ext uri="{FF2B5EF4-FFF2-40B4-BE49-F238E27FC236}">
                <a16:creationId xmlns:a16="http://schemas.microsoft.com/office/drawing/2014/main" id="{A97EED90-B303-4A45-9F0F-2E66DB866881}"/>
              </a:ext>
            </a:extLst>
          </p:cNvPr>
          <p:cNvSpPr>
            <a:spLocks noGrp="1"/>
          </p:cNvSpPr>
          <p:nvPr>
            <p:ph type="sldNum" sz="quarter" idx="4"/>
          </p:nvPr>
        </p:nvSpPr>
        <p:spPr/>
        <p:txBody>
          <a:bodyPr/>
          <a:lstStyle/>
          <a:p>
            <a:fld id="{FDB8AFCA-8319-2F4C-8820-33501F52AF08}" type="slidenum">
              <a:rPr lang="en-US" smtClean="0"/>
              <a:pPr/>
              <a:t>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39906757"/>
      </p:ext>
    </p:extLst>
  </p:cSld>
  <p:clrMapOvr>
    <a:masterClrMapping/>
  </p:clrMapOvr>
</p:sld>
</file>

<file path=ppt/theme/theme1.xml><?xml version="1.0" encoding="utf-8"?>
<a:theme xmlns:a="http://schemas.openxmlformats.org/drawingml/2006/main" name="Office Theme">
  <a:themeElements>
    <a:clrScheme name="ICAS Assessments">
      <a:dk1>
        <a:sysClr val="windowText" lastClr="000000"/>
      </a:dk1>
      <a:lt1>
        <a:sysClr val="window" lastClr="FFFFFF"/>
      </a:lt1>
      <a:dk2>
        <a:srgbClr val="006D68"/>
      </a:dk2>
      <a:lt2>
        <a:srgbClr val="FFFFFF"/>
      </a:lt2>
      <a:accent1>
        <a:srgbClr val="ED1651"/>
      </a:accent1>
      <a:accent2>
        <a:srgbClr val="FCAF17"/>
      </a:accent2>
      <a:accent3>
        <a:srgbClr val="00AD7D"/>
      </a:accent3>
      <a:accent4>
        <a:srgbClr val="00B4CD"/>
      </a:accent4>
      <a:accent5>
        <a:srgbClr val="5D164A"/>
      </a:accent5>
      <a:accent6>
        <a:srgbClr val="F37021"/>
      </a:accent6>
      <a:hlink>
        <a:srgbClr val="000000"/>
      </a:hlink>
      <a:folHlink>
        <a:srgbClr val="000000"/>
      </a:folHlink>
    </a:clrScheme>
    <a:fontScheme name="ICAS Assessments">
      <a:majorFont>
        <a:latin typeface="Varela Round"/>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CAS Assessments">
      <a:dk1>
        <a:sysClr val="windowText" lastClr="000000"/>
      </a:dk1>
      <a:lt1>
        <a:sysClr val="window" lastClr="FFFFFF"/>
      </a:lt1>
      <a:dk2>
        <a:srgbClr val="006D68"/>
      </a:dk2>
      <a:lt2>
        <a:srgbClr val="FFFFFF"/>
      </a:lt2>
      <a:accent1>
        <a:srgbClr val="ED1651"/>
      </a:accent1>
      <a:accent2>
        <a:srgbClr val="FCAF17"/>
      </a:accent2>
      <a:accent3>
        <a:srgbClr val="00AD7D"/>
      </a:accent3>
      <a:accent4>
        <a:srgbClr val="00B4CD"/>
      </a:accent4>
      <a:accent5>
        <a:srgbClr val="5D164A"/>
      </a:accent5>
      <a:accent6>
        <a:srgbClr val="F37021"/>
      </a:accent6>
      <a:hlink>
        <a:srgbClr val="000000"/>
      </a:hlink>
      <a:folHlink>
        <a:srgbClr val="000000"/>
      </a:folHlink>
    </a:clrScheme>
    <a:fontScheme name="ICAS Assessments">
      <a:majorFont>
        <a:latin typeface="Varela Round"/>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9C52F80FEB8428DF46A846F08B72B" ma:contentTypeVersion="8" ma:contentTypeDescription="Create a new document." ma:contentTypeScope="" ma:versionID="d4fab034e0c3f6918e835356e4b5de95">
  <xsd:schema xmlns:xsd="http://www.w3.org/2001/XMLSchema" xmlns:xs="http://www.w3.org/2001/XMLSchema" xmlns:p="http://schemas.microsoft.com/office/2006/metadata/properties" xmlns:ns2="9a347454-a715-41bb-804c-0de96472048c" targetNamespace="http://schemas.microsoft.com/office/2006/metadata/properties" ma:root="true" ma:fieldsID="0a9fba9a9a247d37832ee61f745049a5" ns2:_="">
    <xsd:import namespace="9a347454-a715-41bb-804c-0de9647204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47454-a715-41bb-804c-0de9647204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B1B84F-E205-47D0-B0BA-4E1DCB49D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47454-a715-41bb-804c-0de964720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EA932D-348A-4CB4-BBB5-70A9BB34BE4B}">
  <ds:schemaRefs>
    <ds:schemaRef ds:uri="http://schemas.microsoft.com/office/infopath/2007/PartnerControls"/>
    <ds:schemaRef ds:uri="http://purl.org/dc/term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9a347454-a715-41bb-804c-0de96472048c"/>
    <ds:schemaRef ds:uri="http://purl.org/dc/elements/1.1/"/>
  </ds:schemaRefs>
</ds:datastoreItem>
</file>

<file path=customXml/itemProps3.xml><?xml version="1.0" encoding="utf-8"?>
<ds:datastoreItem xmlns:ds="http://schemas.openxmlformats.org/officeDocument/2006/customXml" ds:itemID="{79ED7872-2458-4F2F-A727-80CD55E33F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3634</TotalTime>
  <Words>1532</Words>
  <Application>Microsoft Office PowerPoint</Application>
  <PresentationFormat>On-screen Show (16:9)</PresentationFormat>
  <Paragraphs>234</Paragraphs>
  <Slides>39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Avenir</vt:lpstr>
      <vt:lpstr>Calibri</vt:lpstr>
      <vt:lpstr>Constantia</vt:lpstr>
      <vt:lpstr>Corbel</vt:lpstr>
      <vt:lpstr>Varela Round</vt:lpstr>
      <vt:lpstr>Office Theme</vt:lpstr>
      <vt:lpstr>1_Office Theme</vt:lpstr>
      <vt:lpstr>PowerPoint Presentation</vt:lpstr>
      <vt:lpstr>Who is this presentation for?</vt:lpstr>
      <vt:lpstr>Topics</vt:lpstr>
      <vt:lpstr>1. What are Reach  Assessments?</vt:lpstr>
      <vt:lpstr>Backed by 40 years of leadership in educational assessments </vt:lpstr>
      <vt:lpstr>PowerPoint Presentation</vt:lpstr>
      <vt:lpstr>PowerPoint Presentation</vt:lpstr>
      <vt:lpstr>Key roles in the platform</vt:lpstr>
      <vt:lpstr>Accessing the tests</vt:lpstr>
      <vt:lpstr>Teacher dashboard</vt:lpstr>
      <vt:lpstr>Student test player</vt:lpstr>
      <vt:lpstr>Student test player</vt:lpstr>
      <vt:lpstr>3. Administration tips</vt:lpstr>
      <vt:lpstr>Access the Assessments Portal before test day</vt:lpstr>
      <vt:lpstr>Finding the Assessments Portal</vt:lpstr>
      <vt:lpstr>Finding the Assessments Portal</vt:lpstr>
      <vt:lpstr>Test supervision instructions</vt:lpstr>
      <vt:lpstr>Test supervision instructions</vt:lpstr>
      <vt:lpstr>Print student logins (one-time codes)</vt:lpstr>
      <vt:lpstr>PowerPoint Presentation</vt:lpstr>
      <vt:lpstr>Print student logins</vt:lpstr>
      <vt:lpstr>Print student logins</vt:lpstr>
      <vt:lpstr>Print student logins</vt:lpstr>
      <vt:lpstr>Print student logins </vt:lpstr>
      <vt:lpstr>Supervise live test </vt:lpstr>
      <vt:lpstr>Supervising live test</vt:lpstr>
      <vt:lpstr>Supervising live test </vt:lpstr>
      <vt:lpstr>Timing the test</vt:lpstr>
      <vt:lpstr>Resolving issues</vt:lpstr>
      <vt:lpstr>3. Administration tips</vt:lpstr>
      <vt:lpstr>Technical requirements</vt:lpstr>
      <vt:lpstr>Additional requirements</vt:lpstr>
      <vt:lpstr>LDB readiness test</vt:lpstr>
      <vt:lpstr>LDB readiness test  </vt:lpstr>
      <vt:lpstr>Troubleshooting</vt:lpstr>
      <vt:lpstr>4. Support resources</vt:lpstr>
      <vt:lpstr>Support resources</vt:lpstr>
      <vt:lpstr>Support resources</vt:lpstr>
      <vt:lpstr>Support resources</vt:lpstr>
    </vt:vector>
  </TitlesOfParts>
  <Company>Loa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Davis</dc:creator>
  <cp:lastModifiedBy>Sonia Oliveira</cp:lastModifiedBy>
  <cp:revision>242</cp:revision>
  <dcterms:created xsi:type="dcterms:W3CDTF">2018-07-25T05:30:11Z</dcterms:created>
  <dcterms:modified xsi:type="dcterms:W3CDTF">2021-02-12T00:41:59Z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0x010100F669C52F80FEB8428DF46A846F08B72B</vt:lpwstr>
  </property>
</Properties>
</file>